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45" r:id="rId4"/>
    <p:sldId id="346" r:id="rId5"/>
    <p:sldId id="347" r:id="rId6"/>
    <p:sldId id="348" r:id="rId7"/>
    <p:sldId id="349" r:id="rId8"/>
    <p:sldId id="290" r:id="rId9"/>
    <p:sldId id="314" r:id="rId10"/>
    <p:sldId id="315" r:id="rId11"/>
    <p:sldId id="318" r:id="rId12"/>
    <p:sldId id="292" r:id="rId13"/>
    <p:sldId id="291" r:id="rId14"/>
    <p:sldId id="317" r:id="rId15"/>
    <p:sldId id="316" r:id="rId16"/>
    <p:sldId id="319" r:id="rId17"/>
    <p:sldId id="320" r:id="rId18"/>
    <p:sldId id="321" r:id="rId19"/>
    <p:sldId id="322" r:id="rId20"/>
    <p:sldId id="323" r:id="rId21"/>
    <p:sldId id="324" r:id="rId22"/>
    <p:sldId id="344" r:id="rId23"/>
    <p:sldId id="282" r:id="rId24"/>
    <p:sldId id="35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008000"/>
    <a:srgbClr val="006699"/>
    <a:srgbClr val="3333CC"/>
    <a:srgbClr val="FFFF9F"/>
    <a:srgbClr val="CC00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19.wmf"/><Relationship Id="rId3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23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9" Type="http://schemas.openxmlformats.org/officeDocument/2006/relationships/image" Target="../media/image25.wmf"/><Relationship Id="rId10" Type="http://schemas.openxmlformats.org/officeDocument/2006/relationships/image" Target="../media/image2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6" Type="http://schemas.openxmlformats.org/officeDocument/2006/relationships/image" Target="../media/image17.wmf"/><Relationship Id="rId7" Type="http://schemas.openxmlformats.org/officeDocument/2006/relationships/image" Target="../media/image23.wmf"/><Relationship Id="rId8" Type="http://schemas.openxmlformats.org/officeDocument/2006/relationships/image" Target="../media/image24.wmf"/><Relationship Id="rId9" Type="http://schemas.openxmlformats.org/officeDocument/2006/relationships/image" Target="../media/image25.wmf"/><Relationship Id="rId10" Type="http://schemas.openxmlformats.org/officeDocument/2006/relationships/image" Target="../media/image2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D72E2-CE54-5146-ABCD-749E7B3F6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0575A-EF14-6140-9D3F-6B7F83AAB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5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AA2FF-2287-F848-85EA-7EE5BBD51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30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9D2E-1C68-3D4B-B65A-5FAC819B1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6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C3B7A-FD80-7641-9E1D-9DB70B7C72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3AA09-7447-8143-BC02-507AD83D4A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1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2A552-B120-FF4F-9575-E2A5473C8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5AD7-36A6-4446-8E30-C54795F03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00F07-82A0-414B-99EE-6E0F6F8E3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7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291DE-2701-8E41-BBD4-2AD91B66E5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5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35D7-1381-F348-84E3-2561C0D29A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013AF-D080-EB4F-ADF6-DB46930F78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6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A4F93-5910-F64B-AFD7-5BC1B9E97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F6866-1F9D-F545-B85E-113D8F221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1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9BCE7C-F716-9B43-BD7C-7CEEC306EC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.bin"/><Relationship Id="rId20" Type="http://schemas.openxmlformats.org/officeDocument/2006/relationships/oleObject" Target="../embeddings/oleObject26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27.bin"/><Relationship Id="rId23" Type="http://schemas.openxmlformats.org/officeDocument/2006/relationships/image" Target="../media/image20.wmf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21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22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23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24.bin"/><Relationship Id="rId18" Type="http://schemas.openxmlformats.org/officeDocument/2006/relationships/oleObject" Target="../embeddings/oleObject25.bin"/><Relationship Id="rId19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9.bin"/><Relationship Id="rId8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1.bin"/><Relationship Id="rId20" Type="http://schemas.openxmlformats.org/officeDocument/2006/relationships/oleObject" Target="../embeddings/oleObject37.bin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32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33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34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35.bin"/><Relationship Id="rId18" Type="http://schemas.openxmlformats.org/officeDocument/2006/relationships/oleObject" Target="../embeddings/oleObject36.bin"/><Relationship Id="rId19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29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1.bin"/><Relationship Id="rId20" Type="http://schemas.openxmlformats.org/officeDocument/2006/relationships/oleObject" Target="../embeddings/oleObject47.bin"/><Relationship Id="rId21" Type="http://schemas.openxmlformats.org/officeDocument/2006/relationships/oleObject" Target="../embeddings/oleObject48.bin"/><Relationship Id="rId22" Type="http://schemas.openxmlformats.org/officeDocument/2006/relationships/image" Target="../media/image25.wmf"/><Relationship Id="rId23" Type="http://schemas.openxmlformats.org/officeDocument/2006/relationships/oleObject" Target="../embeddings/oleObject49.bin"/><Relationship Id="rId24" Type="http://schemas.openxmlformats.org/officeDocument/2006/relationships/image" Target="../media/image26.wmf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42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43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44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45.bin"/><Relationship Id="rId18" Type="http://schemas.openxmlformats.org/officeDocument/2006/relationships/oleObject" Target="../embeddings/oleObject46.bin"/><Relationship Id="rId19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3.bin"/><Relationship Id="rId20" Type="http://schemas.openxmlformats.org/officeDocument/2006/relationships/oleObject" Target="../embeddings/oleObject59.bin"/><Relationship Id="rId21" Type="http://schemas.openxmlformats.org/officeDocument/2006/relationships/oleObject" Target="../embeddings/oleObject60.bin"/><Relationship Id="rId22" Type="http://schemas.openxmlformats.org/officeDocument/2006/relationships/image" Target="../media/image25.wmf"/><Relationship Id="rId23" Type="http://schemas.openxmlformats.org/officeDocument/2006/relationships/oleObject" Target="../embeddings/oleObject61.bin"/><Relationship Id="rId24" Type="http://schemas.openxmlformats.org/officeDocument/2006/relationships/image" Target="../media/image26.wmf"/><Relationship Id="rId10" Type="http://schemas.openxmlformats.org/officeDocument/2006/relationships/image" Target="../media/image15.wmf"/><Relationship Id="rId11" Type="http://schemas.openxmlformats.org/officeDocument/2006/relationships/oleObject" Target="../embeddings/oleObject54.bin"/><Relationship Id="rId12" Type="http://schemas.openxmlformats.org/officeDocument/2006/relationships/image" Target="../media/image16.wmf"/><Relationship Id="rId13" Type="http://schemas.openxmlformats.org/officeDocument/2006/relationships/oleObject" Target="../embeddings/oleObject55.bin"/><Relationship Id="rId14" Type="http://schemas.openxmlformats.org/officeDocument/2006/relationships/image" Target="../media/image17.wmf"/><Relationship Id="rId15" Type="http://schemas.openxmlformats.org/officeDocument/2006/relationships/oleObject" Target="../embeddings/oleObject56.bin"/><Relationship Id="rId16" Type="http://schemas.openxmlformats.org/officeDocument/2006/relationships/image" Target="../media/image23.wmf"/><Relationship Id="rId17" Type="http://schemas.openxmlformats.org/officeDocument/2006/relationships/oleObject" Target="../embeddings/oleObject57.bin"/><Relationship Id="rId18" Type="http://schemas.openxmlformats.org/officeDocument/2006/relationships/oleObject" Target="../embeddings/oleObject58.bin"/><Relationship Id="rId19" Type="http://schemas.openxmlformats.org/officeDocument/2006/relationships/image" Target="../media/image24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0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51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52.bin"/><Relationship Id="rId8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oleObject" Target="../embeddings/oleObject62.bin"/><Relationship Id="rId5" Type="http://schemas.openxmlformats.org/officeDocument/2006/relationships/image" Target="../media/image27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7.bin"/><Relationship Id="rId20" Type="http://schemas.openxmlformats.org/officeDocument/2006/relationships/oleObject" Target="../embeddings/oleObject76.bin"/><Relationship Id="rId21" Type="http://schemas.openxmlformats.org/officeDocument/2006/relationships/oleObject" Target="../embeddings/oleObject77.bin"/><Relationship Id="rId22" Type="http://schemas.openxmlformats.org/officeDocument/2006/relationships/oleObject" Target="../embeddings/oleObject78.bin"/><Relationship Id="rId23" Type="http://schemas.openxmlformats.org/officeDocument/2006/relationships/oleObject" Target="../embeddings/oleObject79.bin"/><Relationship Id="rId24" Type="http://schemas.openxmlformats.org/officeDocument/2006/relationships/oleObject" Target="../embeddings/oleObject80.bin"/><Relationship Id="rId25" Type="http://schemas.openxmlformats.org/officeDocument/2006/relationships/oleObject" Target="../embeddings/oleObject81.bin"/><Relationship Id="rId26" Type="http://schemas.openxmlformats.org/officeDocument/2006/relationships/oleObject" Target="../embeddings/oleObject82.bin"/><Relationship Id="rId27" Type="http://schemas.openxmlformats.org/officeDocument/2006/relationships/oleObject" Target="../embeddings/oleObject83.bin"/><Relationship Id="rId28" Type="http://schemas.openxmlformats.org/officeDocument/2006/relationships/oleObject" Target="../embeddings/oleObject84.bin"/><Relationship Id="rId29" Type="http://schemas.openxmlformats.org/officeDocument/2006/relationships/oleObject" Target="../embeddings/oleObject85.bin"/><Relationship Id="rId30" Type="http://schemas.openxmlformats.org/officeDocument/2006/relationships/oleObject" Target="../embeddings/oleObject86.bin"/><Relationship Id="rId10" Type="http://schemas.openxmlformats.org/officeDocument/2006/relationships/image" Target="../media/image25.wmf"/><Relationship Id="rId11" Type="http://schemas.openxmlformats.org/officeDocument/2006/relationships/oleObject" Target="../embeddings/oleObject68.bin"/><Relationship Id="rId12" Type="http://schemas.openxmlformats.org/officeDocument/2006/relationships/image" Target="../media/image26.wmf"/><Relationship Id="rId13" Type="http://schemas.openxmlformats.org/officeDocument/2006/relationships/oleObject" Target="../embeddings/oleObject69.bin"/><Relationship Id="rId14" Type="http://schemas.openxmlformats.org/officeDocument/2006/relationships/oleObject" Target="../embeddings/oleObject70.bin"/><Relationship Id="rId15" Type="http://schemas.openxmlformats.org/officeDocument/2006/relationships/oleObject" Target="../embeddings/oleObject71.bin"/><Relationship Id="rId16" Type="http://schemas.openxmlformats.org/officeDocument/2006/relationships/oleObject" Target="../embeddings/oleObject72.bin"/><Relationship Id="rId17" Type="http://schemas.openxmlformats.org/officeDocument/2006/relationships/oleObject" Target="../embeddings/oleObject73.bin"/><Relationship Id="rId18" Type="http://schemas.openxmlformats.org/officeDocument/2006/relationships/oleObject" Target="../embeddings/oleObject74.bin"/><Relationship Id="rId19" Type="http://schemas.openxmlformats.org/officeDocument/2006/relationships/oleObject" Target="../embeddings/oleObject75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3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64.bin"/><Relationship Id="rId6" Type="http://schemas.openxmlformats.org/officeDocument/2006/relationships/oleObject" Target="../embeddings/oleObject65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8825" y="844550"/>
            <a:ext cx="7772400" cy="1470025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accent2"/>
                </a:solidFill>
                <a:latin typeface="Calibri" charset="0"/>
              </a:rPr>
              <a:t>Chemistry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1975" y="2824163"/>
            <a:ext cx="7848600" cy="1752600"/>
          </a:xfrm>
        </p:spPr>
        <p:txBody>
          <a:bodyPr/>
          <a:lstStyle/>
          <a:p>
            <a:pPr eaLnBrk="1" hangingPunct="1"/>
            <a:r>
              <a:rPr lang="en-US" b="1">
                <a:latin typeface="Calibri" charset="0"/>
              </a:rPr>
              <a:t>Lecture 1 </a:t>
            </a:r>
          </a:p>
          <a:p>
            <a:pPr eaLnBrk="1" hangingPunct="1"/>
            <a:r>
              <a:rPr lang="en-US" b="1" i="1">
                <a:latin typeface="Calibri" charset="0"/>
              </a:rPr>
              <a:t>Quantum Mechanics in Chemistry</a:t>
            </a:r>
          </a:p>
        </p:txBody>
      </p:sp>
      <p:pic>
        <p:nvPicPr>
          <p:cNvPr id="2052" name="Picture 5" descr="new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597400"/>
            <a:ext cx="33020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Interacting orbitals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89050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Calibri" charset="0"/>
              </a:rPr>
              <a:t>Orbitals interact proportionally to the inverse of their energy difference. Orbitals of the same energy interact completely, yielding completely mixed linear combinations.</a:t>
            </a:r>
          </a:p>
          <a:p>
            <a:pPr marL="533400" indent="-533400" eaLnBrk="1" hangingPunct="1">
              <a:buFontTx/>
              <a:buNone/>
            </a:pPr>
            <a:endParaRPr lang="en-US" sz="2400">
              <a:latin typeface="Calibri" charset="0"/>
            </a:endParaRPr>
          </a:p>
        </p:txBody>
      </p:sp>
      <p:grpSp>
        <p:nvGrpSpPr>
          <p:cNvPr id="11268" name="Group 36"/>
          <p:cNvGrpSpPr>
            <a:grpSpLocks/>
          </p:cNvGrpSpPr>
          <p:nvPr/>
        </p:nvGrpSpPr>
        <p:grpSpPr bwMode="auto">
          <a:xfrm>
            <a:off x="1055688" y="3529013"/>
            <a:ext cx="1619250" cy="2867025"/>
            <a:chOff x="749" y="2168"/>
            <a:chExt cx="1582" cy="1525"/>
          </a:xfrm>
        </p:grpSpPr>
        <p:sp>
          <p:nvSpPr>
            <p:cNvPr id="11308" name="Line 13"/>
            <p:cNvSpPr>
              <a:spLocks noChangeShapeType="1"/>
            </p:cNvSpPr>
            <p:nvPr/>
          </p:nvSpPr>
          <p:spPr bwMode="auto">
            <a:xfrm>
              <a:off x="749" y="369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14"/>
            <p:cNvSpPr>
              <a:spLocks noChangeShapeType="1"/>
            </p:cNvSpPr>
            <p:nvPr/>
          </p:nvSpPr>
          <p:spPr bwMode="auto">
            <a:xfrm>
              <a:off x="749" y="245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10" name="Group 15"/>
            <p:cNvGrpSpPr>
              <a:grpSpLocks/>
            </p:cNvGrpSpPr>
            <p:nvPr/>
          </p:nvGrpSpPr>
          <p:grpSpPr bwMode="auto">
            <a:xfrm>
              <a:off x="749" y="2168"/>
              <a:ext cx="1582" cy="1"/>
              <a:chOff x="627" y="2177"/>
              <a:chExt cx="1582" cy="1"/>
            </a:xfrm>
          </p:grpSpPr>
          <p:sp>
            <p:nvSpPr>
              <p:cNvPr id="11311" name="Line 16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2" name="Line 17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Line 18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269" name="Group 19"/>
          <p:cNvGrpSpPr>
            <a:grpSpLocks/>
          </p:cNvGrpSpPr>
          <p:nvPr/>
        </p:nvGrpSpPr>
        <p:grpSpPr bwMode="auto">
          <a:xfrm>
            <a:off x="6634163" y="3529013"/>
            <a:ext cx="1552575" cy="2867025"/>
            <a:chOff x="3236" y="2032"/>
            <a:chExt cx="1582" cy="1525"/>
          </a:xfrm>
        </p:grpSpPr>
        <p:sp>
          <p:nvSpPr>
            <p:cNvPr id="11302" name="Line 20"/>
            <p:cNvSpPr>
              <a:spLocks noChangeShapeType="1"/>
            </p:cNvSpPr>
            <p:nvPr/>
          </p:nvSpPr>
          <p:spPr bwMode="auto">
            <a:xfrm>
              <a:off x="4354" y="355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21"/>
            <p:cNvSpPr>
              <a:spLocks noChangeShapeType="1"/>
            </p:cNvSpPr>
            <p:nvPr/>
          </p:nvSpPr>
          <p:spPr bwMode="auto">
            <a:xfrm>
              <a:off x="4354" y="231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04" name="Group 22"/>
            <p:cNvGrpSpPr>
              <a:grpSpLocks/>
            </p:cNvGrpSpPr>
            <p:nvPr/>
          </p:nvGrpSpPr>
          <p:grpSpPr bwMode="auto">
            <a:xfrm>
              <a:off x="3236" y="2032"/>
              <a:ext cx="1582" cy="1"/>
              <a:chOff x="627" y="2177"/>
              <a:chExt cx="1582" cy="1"/>
            </a:xfrm>
          </p:grpSpPr>
          <p:sp>
            <p:nvSpPr>
              <p:cNvPr id="11305" name="Line 23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Line 24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Line 25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70" name="Text Box 26"/>
          <p:cNvSpPr txBox="1">
            <a:spLocks noChangeArrowheads="1"/>
          </p:cNvSpPr>
          <p:nvPr/>
        </p:nvSpPr>
        <p:spPr bwMode="auto">
          <a:xfrm>
            <a:off x="604838" y="6223000"/>
            <a:ext cx="388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1271" name="Text Box 27"/>
          <p:cNvSpPr txBox="1">
            <a:spLocks noChangeArrowheads="1"/>
          </p:cNvSpPr>
          <p:nvPr/>
        </p:nvSpPr>
        <p:spPr bwMode="auto">
          <a:xfrm>
            <a:off x="8291513" y="6223000"/>
            <a:ext cx="388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1272" name="Text Box 28"/>
          <p:cNvSpPr txBox="1">
            <a:spLocks noChangeArrowheads="1"/>
          </p:cNvSpPr>
          <p:nvPr/>
        </p:nvSpPr>
        <p:spPr bwMode="auto">
          <a:xfrm>
            <a:off x="615950" y="3881438"/>
            <a:ext cx="388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1273" name="Text Box 29"/>
          <p:cNvSpPr txBox="1">
            <a:spLocks noChangeArrowheads="1"/>
          </p:cNvSpPr>
          <p:nvPr/>
        </p:nvSpPr>
        <p:spPr bwMode="auto">
          <a:xfrm>
            <a:off x="8258175" y="3868738"/>
            <a:ext cx="388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1274" name="Text Box 30"/>
          <p:cNvSpPr txBox="1">
            <a:spLocks noChangeArrowheads="1"/>
          </p:cNvSpPr>
          <p:nvPr/>
        </p:nvSpPr>
        <p:spPr bwMode="auto">
          <a:xfrm>
            <a:off x="8247063" y="3344863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1275" name="Text Box 31"/>
          <p:cNvSpPr txBox="1">
            <a:spLocks noChangeArrowheads="1"/>
          </p:cNvSpPr>
          <p:nvPr/>
        </p:nvSpPr>
        <p:spPr bwMode="auto">
          <a:xfrm>
            <a:off x="595313" y="3344863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1276" name="Line 33"/>
          <p:cNvSpPr>
            <a:spLocks noChangeShapeType="1"/>
          </p:cNvSpPr>
          <p:nvPr/>
        </p:nvSpPr>
        <p:spPr bwMode="auto">
          <a:xfrm>
            <a:off x="4159250" y="64055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4"/>
          <p:cNvSpPr>
            <a:spLocks noChangeShapeType="1"/>
          </p:cNvSpPr>
          <p:nvPr/>
        </p:nvSpPr>
        <p:spPr bwMode="auto">
          <a:xfrm>
            <a:off x="4160838" y="648335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5"/>
          <p:cNvSpPr>
            <a:spLocks noChangeShapeType="1"/>
          </p:cNvSpPr>
          <p:nvPr/>
        </p:nvSpPr>
        <p:spPr bwMode="auto">
          <a:xfrm>
            <a:off x="4137025" y="43418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37"/>
          <p:cNvSpPr>
            <a:spLocks noChangeShapeType="1"/>
          </p:cNvSpPr>
          <p:nvPr/>
        </p:nvSpPr>
        <p:spPr bwMode="auto">
          <a:xfrm>
            <a:off x="4140200" y="384492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38"/>
          <p:cNvSpPr>
            <a:spLocks noChangeShapeType="1"/>
          </p:cNvSpPr>
          <p:nvPr/>
        </p:nvSpPr>
        <p:spPr bwMode="auto">
          <a:xfrm>
            <a:off x="1528763" y="4079875"/>
            <a:ext cx="2597150" cy="255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39"/>
          <p:cNvSpPr>
            <a:spLocks noChangeShapeType="1"/>
          </p:cNvSpPr>
          <p:nvPr/>
        </p:nvSpPr>
        <p:spPr bwMode="auto">
          <a:xfrm flipV="1">
            <a:off x="1522413" y="3846513"/>
            <a:ext cx="26289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4878388" y="3848100"/>
            <a:ext cx="2830512" cy="234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41"/>
          <p:cNvSpPr>
            <a:spLocks noChangeShapeType="1"/>
          </p:cNvSpPr>
          <p:nvPr/>
        </p:nvSpPr>
        <p:spPr bwMode="auto">
          <a:xfrm flipV="1">
            <a:off x="4872038" y="4087813"/>
            <a:ext cx="2873375" cy="244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Oval 42"/>
          <p:cNvSpPr>
            <a:spLocks noChangeArrowheads="1"/>
          </p:cNvSpPr>
          <p:nvPr/>
        </p:nvSpPr>
        <p:spPr bwMode="auto">
          <a:xfrm>
            <a:off x="3914775" y="4387850"/>
            <a:ext cx="681038" cy="7588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Oval 47"/>
          <p:cNvSpPr>
            <a:spLocks noChangeArrowheads="1"/>
          </p:cNvSpPr>
          <p:nvPr/>
        </p:nvSpPr>
        <p:spPr bwMode="auto">
          <a:xfrm>
            <a:off x="4397375" y="4387850"/>
            <a:ext cx="690563" cy="7588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Oval 50"/>
          <p:cNvSpPr>
            <a:spLocks noChangeArrowheads="1"/>
          </p:cNvSpPr>
          <p:nvPr/>
        </p:nvSpPr>
        <p:spPr bwMode="auto">
          <a:xfrm>
            <a:off x="3852863" y="2976563"/>
            <a:ext cx="636587" cy="758825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Oval 53"/>
          <p:cNvSpPr>
            <a:spLocks noChangeArrowheads="1"/>
          </p:cNvSpPr>
          <p:nvPr/>
        </p:nvSpPr>
        <p:spPr bwMode="auto">
          <a:xfrm>
            <a:off x="4568825" y="2976563"/>
            <a:ext cx="603250" cy="75882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2" name="Object 55"/>
          <p:cNvGraphicFramePr>
            <a:graphicFrameLocks noChangeAspect="1"/>
          </p:cNvGraphicFramePr>
          <p:nvPr/>
        </p:nvGraphicFramePr>
        <p:xfrm>
          <a:off x="5210175" y="4476750"/>
          <a:ext cx="17811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3" imgW="1295400" imgH="419100" progId="Equation.3">
                  <p:embed/>
                </p:oleObj>
              </mc:Choice>
              <mc:Fallback>
                <p:oleObj name="Equation" r:id="rId3" imgW="1295400" imgH="4191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4476750"/>
                        <a:ext cx="17811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56"/>
          <p:cNvGraphicFramePr>
            <a:graphicFrameLocks noChangeAspect="1"/>
          </p:cNvGraphicFramePr>
          <p:nvPr/>
        </p:nvGraphicFramePr>
        <p:xfrm>
          <a:off x="5210175" y="2673350"/>
          <a:ext cx="17462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5" imgW="1295400" imgH="419100" progId="Equation.3">
                  <p:embed/>
                </p:oleObj>
              </mc:Choice>
              <mc:Fallback>
                <p:oleObj name="Equation" r:id="rId5" imgW="1295400" imgH="4191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2673350"/>
                        <a:ext cx="1746250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Oval 57"/>
          <p:cNvSpPr>
            <a:spLocks noChangeArrowheads="1"/>
          </p:cNvSpPr>
          <p:nvPr/>
        </p:nvSpPr>
        <p:spPr bwMode="auto">
          <a:xfrm>
            <a:off x="909638" y="4346575"/>
            <a:ext cx="790575" cy="76993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Oval 61"/>
          <p:cNvSpPr>
            <a:spLocks noChangeArrowheads="1"/>
          </p:cNvSpPr>
          <p:nvPr/>
        </p:nvSpPr>
        <p:spPr bwMode="auto">
          <a:xfrm>
            <a:off x="7593013" y="4305300"/>
            <a:ext cx="790575" cy="76993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6" name="Object 63"/>
          <p:cNvGraphicFramePr>
            <a:graphicFrameLocks noChangeAspect="1"/>
          </p:cNvGraphicFramePr>
          <p:nvPr/>
        </p:nvGraphicFramePr>
        <p:xfrm>
          <a:off x="195263" y="4492625"/>
          <a:ext cx="6683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7" imgW="291973" imgH="228501" progId="Equation.3">
                  <p:embed/>
                </p:oleObj>
              </mc:Choice>
              <mc:Fallback>
                <p:oleObj name="Equation" r:id="rId7" imgW="291973" imgH="228501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4492625"/>
                        <a:ext cx="6683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64"/>
          <p:cNvGraphicFramePr>
            <a:graphicFrameLocks noChangeAspect="1"/>
          </p:cNvGraphicFramePr>
          <p:nvPr/>
        </p:nvGraphicFramePr>
        <p:xfrm>
          <a:off x="8420100" y="4464050"/>
          <a:ext cx="6683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9" imgW="291973" imgH="228501" progId="Equation.3">
                  <p:embed/>
                </p:oleObj>
              </mc:Choice>
              <mc:Fallback>
                <p:oleObj name="Equation" r:id="rId9" imgW="291973" imgH="228501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0100" y="4464050"/>
                        <a:ext cx="66833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795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(First year) MO diagram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3" y="1054100"/>
            <a:ext cx="9121775" cy="979488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>
                <a:latin typeface="Calibri" charset="0"/>
              </a:rPr>
              <a:t>Orbitals interact </a:t>
            </a:r>
            <a:r>
              <a:rPr lang="en-US" sz="2400" i="1">
                <a:latin typeface="Calibri" charset="0"/>
              </a:rPr>
              <a:t>most</a:t>
            </a:r>
            <a:r>
              <a:rPr lang="en-US" sz="2400">
                <a:latin typeface="Calibri" charset="0"/>
              </a:rPr>
              <a:t> with the corresponding orbital on the other atom to make perfectly mixed linear combinations. (we ignore core).</a:t>
            </a:r>
          </a:p>
          <a:p>
            <a:pPr marL="533400" indent="-533400" eaLnBrk="1" hangingPunct="1">
              <a:buFontTx/>
              <a:buNone/>
            </a:pPr>
            <a:endParaRPr lang="en-US" sz="2400">
              <a:latin typeface="Calibri" charset="0"/>
            </a:endParaRPr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055688" y="5632450"/>
            <a:ext cx="474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1" name="Group 7"/>
          <p:cNvGrpSpPr>
            <a:grpSpLocks/>
          </p:cNvGrpSpPr>
          <p:nvPr/>
        </p:nvGrpSpPr>
        <p:grpSpPr bwMode="auto">
          <a:xfrm>
            <a:off x="1055688" y="3417888"/>
            <a:ext cx="1619250" cy="1587"/>
            <a:chOff x="627" y="2177"/>
            <a:chExt cx="1582" cy="1"/>
          </a:xfrm>
        </p:grpSpPr>
        <p:sp>
          <p:nvSpPr>
            <p:cNvPr id="14437" name="Line 8"/>
            <p:cNvSpPr>
              <a:spLocks noChangeShapeType="1"/>
            </p:cNvSpPr>
            <p:nvPr/>
          </p:nvSpPr>
          <p:spPr bwMode="auto">
            <a:xfrm>
              <a:off x="627" y="2178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8" name="Line 9"/>
            <p:cNvSpPr>
              <a:spLocks noChangeShapeType="1"/>
            </p:cNvSpPr>
            <p:nvPr/>
          </p:nvSpPr>
          <p:spPr bwMode="auto">
            <a:xfrm>
              <a:off x="1175" y="217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9" name="Line 10"/>
            <p:cNvSpPr>
              <a:spLocks noChangeShapeType="1"/>
            </p:cNvSpPr>
            <p:nvPr/>
          </p:nvSpPr>
          <p:spPr bwMode="auto">
            <a:xfrm>
              <a:off x="1745" y="217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2" name="Line 13"/>
          <p:cNvSpPr>
            <a:spLocks noChangeShapeType="1"/>
          </p:cNvSpPr>
          <p:nvPr/>
        </p:nvSpPr>
        <p:spPr bwMode="auto">
          <a:xfrm>
            <a:off x="7731125" y="5632450"/>
            <a:ext cx="455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3" name="Group 14"/>
          <p:cNvGrpSpPr>
            <a:grpSpLocks/>
          </p:cNvGrpSpPr>
          <p:nvPr/>
        </p:nvGrpSpPr>
        <p:grpSpPr bwMode="auto">
          <a:xfrm>
            <a:off x="6634163" y="3417888"/>
            <a:ext cx="1552575" cy="1587"/>
            <a:chOff x="627" y="2177"/>
            <a:chExt cx="1582" cy="1"/>
          </a:xfrm>
        </p:grpSpPr>
        <p:sp>
          <p:nvSpPr>
            <p:cNvPr id="14434" name="Line 15"/>
            <p:cNvSpPr>
              <a:spLocks noChangeShapeType="1"/>
            </p:cNvSpPr>
            <p:nvPr/>
          </p:nvSpPr>
          <p:spPr bwMode="auto">
            <a:xfrm>
              <a:off x="627" y="2178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5" name="Line 16"/>
            <p:cNvSpPr>
              <a:spLocks noChangeShapeType="1"/>
            </p:cNvSpPr>
            <p:nvPr/>
          </p:nvSpPr>
          <p:spPr bwMode="auto">
            <a:xfrm>
              <a:off x="1175" y="217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36" name="Line 17"/>
            <p:cNvSpPr>
              <a:spLocks noChangeShapeType="1"/>
            </p:cNvSpPr>
            <p:nvPr/>
          </p:nvSpPr>
          <p:spPr bwMode="auto">
            <a:xfrm>
              <a:off x="1745" y="217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Text Box 20"/>
          <p:cNvSpPr txBox="1">
            <a:spLocks noChangeArrowheads="1"/>
          </p:cNvSpPr>
          <p:nvPr/>
        </p:nvSpPr>
        <p:spPr bwMode="auto">
          <a:xfrm>
            <a:off x="615950" y="5448300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8258175" y="5435600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4346" name="Text Box 22"/>
          <p:cNvSpPr txBox="1">
            <a:spLocks noChangeArrowheads="1"/>
          </p:cNvSpPr>
          <p:nvPr/>
        </p:nvSpPr>
        <p:spPr bwMode="auto">
          <a:xfrm>
            <a:off x="8247063" y="3233738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4347" name="Text Box 23"/>
          <p:cNvSpPr txBox="1">
            <a:spLocks noChangeArrowheads="1"/>
          </p:cNvSpPr>
          <p:nvPr/>
        </p:nvSpPr>
        <p:spPr bwMode="auto">
          <a:xfrm>
            <a:off x="595313" y="3233738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4348" name="Line 26"/>
          <p:cNvSpPr>
            <a:spLocks noChangeShapeType="1"/>
          </p:cNvSpPr>
          <p:nvPr/>
        </p:nvSpPr>
        <p:spPr bwMode="auto">
          <a:xfrm>
            <a:off x="4159250" y="64658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27"/>
          <p:cNvSpPr>
            <a:spLocks noChangeShapeType="1"/>
          </p:cNvSpPr>
          <p:nvPr/>
        </p:nvSpPr>
        <p:spPr bwMode="auto">
          <a:xfrm>
            <a:off x="4159250" y="49768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28"/>
          <p:cNvSpPr>
            <a:spLocks noChangeShapeType="1"/>
          </p:cNvSpPr>
          <p:nvPr/>
        </p:nvSpPr>
        <p:spPr bwMode="auto">
          <a:xfrm>
            <a:off x="1528763" y="5646738"/>
            <a:ext cx="2652712" cy="8239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29"/>
          <p:cNvSpPr>
            <a:spLocks noChangeShapeType="1"/>
          </p:cNvSpPr>
          <p:nvPr/>
        </p:nvSpPr>
        <p:spPr bwMode="auto">
          <a:xfrm flipV="1">
            <a:off x="1522413" y="4978400"/>
            <a:ext cx="2640012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30"/>
          <p:cNvSpPr>
            <a:spLocks noChangeShapeType="1"/>
          </p:cNvSpPr>
          <p:nvPr/>
        </p:nvSpPr>
        <p:spPr bwMode="auto">
          <a:xfrm>
            <a:off x="4856163" y="4991100"/>
            <a:ext cx="2852737" cy="658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31"/>
          <p:cNvSpPr>
            <a:spLocks noChangeShapeType="1"/>
          </p:cNvSpPr>
          <p:nvPr/>
        </p:nvSpPr>
        <p:spPr bwMode="auto">
          <a:xfrm flipV="1">
            <a:off x="4883150" y="5654675"/>
            <a:ext cx="2862263" cy="812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54" name="Group 83"/>
          <p:cNvGrpSpPr>
            <a:grpSpLocks/>
          </p:cNvGrpSpPr>
          <p:nvPr/>
        </p:nvGrpSpPr>
        <p:grpSpPr bwMode="auto">
          <a:xfrm>
            <a:off x="4135438" y="5889625"/>
            <a:ext cx="758825" cy="490538"/>
            <a:chOff x="1616" y="3738"/>
            <a:chExt cx="739" cy="478"/>
          </a:xfrm>
        </p:grpSpPr>
        <p:sp>
          <p:nvSpPr>
            <p:cNvPr id="14430" name="Oval 32"/>
            <p:cNvSpPr>
              <a:spLocks noChangeArrowheads="1"/>
            </p:cNvSpPr>
            <p:nvPr/>
          </p:nvSpPr>
          <p:spPr bwMode="auto">
            <a:xfrm>
              <a:off x="1616" y="3738"/>
              <a:ext cx="429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32" name="Oval 34"/>
            <p:cNvSpPr>
              <a:spLocks noChangeArrowheads="1"/>
            </p:cNvSpPr>
            <p:nvPr/>
          </p:nvSpPr>
          <p:spPr bwMode="auto">
            <a:xfrm>
              <a:off x="1920" y="3738"/>
              <a:ext cx="435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55" name="Group 84"/>
          <p:cNvGrpSpPr>
            <a:grpSpLocks/>
          </p:cNvGrpSpPr>
          <p:nvPr/>
        </p:nvGrpSpPr>
        <p:grpSpPr bwMode="auto">
          <a:xfrm>
            <a:off x="4086225" y="5100638"/>
            <a:ext cx="871538" cy="501650"/>
            <a:chOff x="1556" y="2441"/>
            <a:chExt cx="831" cy="478"/>
          </a:xfrm>
        </p:grpSpPr>
        <p:sp>
          <p:nvSpPr>
            <p:cNvPr id="14426" name="Oval 36"/>
            <p:cNvSpPr>
              <a:spLocks noChangeArrowheads="1"/>
            </p:cNvSpPr>
            <p:nvPr/>
          </p:nvSpPr>
          <p:spPr bwMode="auto">
            <a:xfrm>
              <a:off x="1556" y="2441"/>
              <a:ext cx="401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28" name="Oval 38"/>
            <p:cNvSpPr>
              <a:spLocks noChangeArrowheads="1"/>
            </p:cNvSpPr>
            <p:nvPr/>
          </p:nvSpPr>
          <p:spPr bwMode="auto">
            <a:xfrm>
              <a:off x="2007" y="2441"/>
              <a:ext cx="380" cy="4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24" name="Oval 43"/>
          <p:cNvSpPr>
            <a:spLocks noChangeArrowheads="1"/>
          </p:cNvSpPr>
          <p:nvPr/>
        </p:nvSpPr>
        <p:spPr bwMode="auto">
          <a:xfrm>
            <a:off x="1031875" y="5816600"/>
            <a:ext cx="527050" cy="5127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2" name="Oval 46"/>
          <p:cNvSpPr>
            <a:spLocks noChangeArrowheads="1"/>
          </p:cNvSpPr>
          <p:nvPr/>
        </p:nvSpPr>
        <p:spPr bwMode="auto">
          <a:xfrm>
            <a:off x="7716838" y="5829300"/>
            <a:ext cx="527050" cy="51276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50"/>
          <p:cNvSpPr>
            <a:spLocks noChangeShapeType="1"/>
          </p:cNvSpPr>
          <p:nvPr/>
        </p:nvSpPr>
        <p:spPr bwMode="auto">
          <a:xfrm>
            <a:off x="4152900" y="426402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51"/>
          <p:cNvSpPr>
            <a:spLocks noChangeShapeType="1"/>
          </p:cNvSpPr>
          <p:nvPr/>
        </p:nvSpPr>
        <p:spPr bwMode="auto">
          <a:xfrm>
            <a:off x="4159250" y="265112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52"/>
          <p:cNvSpPr>
            <a:spLocks noChangeShapeType="1"/>
          </p:cNvSpPr>
          <p:nvPr/>
        </p:nvSpPr>
        <p:spPr bwMode="auto">
          <a:xfrm flipV="1">
            <a:off x="1525588" y="2673350"/>
            <a:ext cx="2640012" cy="741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53"/>
          <p:cNvSpPr>
            <a:spLocks noChangeShapeType="1"/>
          </p:cNvSpPr>
          <p:nvPr/>
        </p:nvSpPr>
        <p:spPr bwMode="auto">
          <a:xfrm>
            <a:off x="1519238" y="3441700"/>
            <a:ext cx="2605087" cy="7969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54"/>
          <p:cNvSpPr>
            <a:spLocks noChangeShapeType="1"/>
          </p:cNvSpPr>
          <p:nvPr/>
        </p:nvSpPr>
        <p:spPr bwMode="auto">
          <a:xfrm flipH="1" flipV="1">
            <a:off x="4894263" y="2678113"/>
            <a:ext cx="2847975" cy="7413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55"/>
          <p:cNvSpPr>
            <a:spLocks noChangeShapeType="1"/>
          </p:cNvSpPr>
          <p:nvPr/>
        </p:nvSpPr>
        <p:spPr bwMode="auto">
          <a:xfrm flipV="1">
            <a:off x="4910138" y="3424238"/>
            <a:ext cx="2827337" cy="841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32" name="Group 58"/>
          <p:cNvGrpSpPr>
            <a:grpSpLocks/>
          </p:cNvGrpSpPr>
          <p:nvPr/>
        </p:nvGrpSpPr>
        <p:grpSpPr bwMode="auto">
          <a:xfrm>
            <a:off x="3687763" y="3765550"/>
            <a:ext cx="1666875" cy="3175"/>
            <a:chOff x="2281" y="2099"/>
            <a:chExt cx="1050" cy="2"/>
          </a:xfrm>
        </p:grpSpPr>
        <p:sp>
          <p:nvSpPr>
            <p:cNvPr id="14420" name="Line 56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1" name="Line 57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33" name="Group 59"/>
          <p:cNvGrpSpPr>
            <a:grpSpLocks/>
          </p:cNvGrpSpPr>
          <p:nvPr/>
        </p:nvGrpSpPr>
        <p:grpSpPr bwMode="auto">
          <a:xfrm>
            <a:off x="3692525" y="3122613"/>
            <a:ext cx="1666875" cy="3175"/>
            <a:chOff x="2281" y="2099"/>
            <a:chExt cx="1050" cy="2"/>
          </a:xfrm>
        </p:grpSpPr>
        <p:sp>
          <p:nvSpPr>
            <p:cNvPr id="14418" name="Line 60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9" name="Line 61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34" name="Line 62"/>
          <p:cNvSpPr>
            <a:spLocks noChangeShapeType="1"/>
          </p:cNvSpPr>
          <p:nvPr/>
        </p:nvSpPr>
        <p:spPr bwMode="auto">
          <a:xfrm>
            <a:off x="2706688" y="3446463"/>
            <a:ext cx="9652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63"/>
          <p:cNvSpPr>
            <a:spLocks noChangeShapeType="1"/>
          </p:cNvSpPr>
          <p:nvPr/>
        </p:nvSpPr>
        <p:spPr bwMode="auto">
          <a:xfrm>
            <a:off x="5375275" y="3125788"/>
            <a:ext cx="1209675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64"/>
          <p:cNvSpPr>
            <a:spLocks noChangeShapeType="1"/>
          </p:cNvSpPr>
          <p:nvPr/>
        </p:nvSpPr>
        <p:spPr bwMode="auto">
          <a:xfrm flipV="1">
            <a:off x="5357813" y="3424238"/>
            <a:ext cx="1208087" cy="341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65"/>
          <p:cNvSpPr>
            <a:spLocks noChangeShapeType="1"/>
          </p:cNvSpPr>
          <p:nvPr/>
        </p:nvSpPr>
        <p:spPr bwMode="auto">
          <a:xfrm flipV="1">
            <a:off x="2697163" y="3127375"/>
            <a:ext cx="984250" cy="285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70" name="Group 68"/>
          <p:cNvGrpSpPr>
            <a:grpSpLocks/>
          </p:cNvGrpSpPr>
          <p:nvPr/>
        </p:nvGrpSpPr>
        <p:grpSpPr bwMode="auto">
          <a:xfrm>
            <a:off x="7875588" y="3675063"/>
            <a:ext cx="944562" cy="457200"/>
            <a:chOff x="2706" y="2471"/>
            <a:chExt cx="768" cy="372"/>
          </a:xfrm>
        </p:grpSpPr>
        <p:sp>
          <p:nvSpPr>
            <p:cNvPr id="14416" name="Oval 66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7" name="Oval 67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1" name="Group 69"/>
          <p:cNvGrpSpPr>
            <a:grpSpLocks/>
          </p:cNvGrpSpPr>
          <p:nvPr/>
        </p:nvGrpSpPr>
        <p:grpSpPr bwMode="auto">
          <a:xfrm>
            <a:off x="363538" y="3662363"/>
            <a:ext cx="952500" cy="461962"/>
            <a:chOff x="2706" y="2471"/>
            <a:chExt cx="768" cy="372"/>
          </a:xfrm>
        </p:grpSpPr>
        <p:sp>
          <p:nvSpPr>
            <p:cNvPr id="14414" name="Oval 70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Oval 71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2" name="Group 72"/>
          <p:cNvGrpSpPr>
            <a:grpSpLocks/>
          </p:cNvGrpSpPr>
          <p:nvPr/>
        </p:nvGrpSpPr>
        <p:grpSpPr bwMode="auto">
          <a:xfrm rot="5400000">
            <a:off x="6953251" y="2497137"/>
            <a:ext cx="874712" cy="423863"/>
            <a:chOff x="2706" y="2471"/>
            <a:chExt cx="768" cy="372"/>
          </a:xfrm>
        </p:grpSpPr>
        <p:sp>
          <p:nvSpPr>
            <p:cNvPr id="14412" name="Oval 73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3" name="Oval 74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73" name="Group 75"/>
          <p:cNvGrpSpPr>
            <a:grpSpLocks/>
          </p:cNvGrpSpPr>
          <p:nvPr/>
        </p:nvGrpSpPr>
        <p:grpSpPr bwMode="auto">
          <a:xfrm rot="5400000">
            <a:off x="1403351" y="2557462"/>
            <a:ext cx="874712" cy="423863"/>
            <a:chOff x="2706" y="2471"/>
            <a:chExt cx="768" cy="372"/>
          </a:xfrm>
        </p:grpSpPr>
        <p:sp>
          <p:nvSpPr>
            <p:cNvPr id="14410" name="Oval 76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7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4" name="Oval 79"/>
          <p:cNvSpPr>
            <a:spLocks noChangeArrowheads="1"/>
          </p:cNvSpPr>
          <p:nvPr/>
        </p:nvSpPr>
        <p:spPr bwMode="auto">
          <a:xfrm rot="5400000">
            <a:off x="6669087" y="2503488"/>
            <a:ext cx="428625" cy="4191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Oval 80"/>
          <p:cNvSpPr>
            <a:spLocks noChangeArrowheads="1"/>
          </p:cNvSpPr>
          <p:nvPr/>
        </p:nvSpPr>
        <p:spPr bwMode="auto">
          <a:xfrm rot="5400000">
            <a:off x="6557963" y="2592388"/>
            <a:ext cx="423862" cy="4238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Oval 81"/>
          <p:cNvSpPr>
            <a:spLocks noChangeArrowheads="1"/>
          </p:cNvSpPr>
          <p:nvPr/>
        </p:nvSpPr>
        <p:spPr bwMode="auto">
          <a:xfrm rot="5400000">
            <a:off x="2346325" y="2508251"/>
            <a:ext cx="428625" cy="4191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Oval 82"/>
          <p:cNvSpPr>
            <a:spLocks noChangeArrowheads="1"/>
          </p:cNvSpPr>
          <p:nvPr/>
        </p:nvSpPr>
        <p:spPr bwMode="auto">
          <a:xfrm rot="5400000">
            <a:off x="2235200" y="2597150"/>
            <a:ext cx="423863" cy="4238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6" name="Group 85"/>
          <p:cNvGrpSpPr>
            <a:grpSpLocks/>
          </p:cNvGrpSpPr>
          <p:nvPr/>
        </p:nvGrpSpPr>
        <p:grpSpPr bwMode="auto">
          <a:xfrm>
            <a:off x="3700463" y="4308475"/>
            <a:ext cx="952500" cy="461963"/>
            <a:chOff x="2706" y="2471"/>
            <a:chExt cx="768" cy="372"/>
          </a:xfrm>
        </p:grpSpPr>
        <p:sp>
          <p:nvSpPr>
            <p:cNvPr id="14408" name="Oval 86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9" name="Oval 87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47" name="Group 88"/>
          <p:cNvGrpSpPr>
            <a:grpSpLocks/>
          </p:cNvGrpSpPr>
          <p:nvPr/>
        </p:nvGrpSpPr>
        <p:grpSpPr bwMode="auto">
          <a:xfrm flipH="1">
            <a:off x="4400550" y="4310063"/>
            <a:ext cx="909638" cy="461962"/>
            <a:chOff x="2706" y="2471"/>
            <a:chExt cx="768" cy="372"/>
          </a:xfrm>
        </p:grpSpPr>
        <p:sp>
          <p:nvSpPr>
            <p:cNvPr id="14406" name="Oval 89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90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8" name="Oval 92"/>
          <p:cNvSpPr>
            <a:spLocks noChangeArrowheads="1"/>
          </p:cNvSpPr>
          <p:nvPr/>
        </p:nvSpPr>
        <p:spPr bwMode="auto">
          <a:xfrm>
            <a:off x="3714750" y="2095500"/>
            <a:ext cx="468313" cy="4556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Oval 93"/>
          <p:cNvSpPr>
            <a:spLocks noChangeArrowheads="1"/>
          </p:cNvSpPr>
          <p:nvPr/>
        </p:nvSpPr>
        <p:spPr bwMode="auto">
          <a:xfrm>
            <a:off x="4205288" y="2092325"/>
            <a:ext cx="317500" cy="461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Oval 95"/>
          <p:cNvSpPr>
            <a:spLocks noChangeArrowheads="1"/>
          </p:cNvSpPr>
          <p:nvPr/>
        </p:nvSpPr>
        <p:spPr bwMode="auto">
          <a:xfrm>
            <a:off x="4567238" y="2097088"/>
            <a:ext cx="327025" cy="4556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Oval 96"/>
          <p:cNvSpPr>
            <a:spLocks noChangeArrowheads="1"/>
          </p:cNvSpPr>
          <p:nvPr/>
        </p:nvSpPr>
        <p:spPr bwMode="auto">
          <a:xfrm>
            <a:off x="4918075" y="2093913"/>
            <a:ext cx="477838" cy="4619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52" name="Group 97"/>
          <p:cNvGrpSpPr>
            <a:grpSpLocks/>
          </p:cNvGrpSpPr>
          <p:nvPr/>
        </p:nvGrpSpPr>
        <p:grpSpPr bwMode="auto">
          <a:xfrm rot="5400000">
            <a:off x="3237706" y="3620294"/>
            <a:ext cx="595313" cy="288925"/>
            <a:chOff x="2706" y="2471"/>
            <a:chExt cx="768" cy="372"/>
          </a:xfrm>
        </p:grpSpPr>
        <p:sp>
          <p:nvSpPr>
            <p:cNvPr id="14404" name="Oval 98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Oval 99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3" name="Group 100"/>
          <p:cNvGrpSpPr>
            <a:grpSpLocks/>
          </p:cNvGrpSpPr>
          <p:nvPr/>
        </p:nvGrpSpPr>
        <p:grpSpPr bwMode="auto">
          <a:xfrm rot="5400000">
            <a:off x="3040856" y="3620294"/>
            <a:ext cx="595313" cy="288925"/>
            <a:chOff x="2706" y="2471"/>
            <a:chExt cx="768" cy="372"/>
          </a:xfrm>
        </p:grpSpPr>
        <p:sp>
          <p:nvSpPr>
            <p:cNvPr id="14402" name="Oval 101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3" name="Oval 102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4" name="Group 107"/>
          <p:cNvGrpSpPr>
            <a:grpSpLocks/>
          </p:cNvGrpSpPr>
          <p:nvPr/>
        </p:nvGrpSpPr>
        <p:grpSpPr bwMode="auto">
          <a:xfrm>
            <a:off x="5429250" y="3576638"/>
            <a:ext cx="566738" cy="384175"/>
            <a:chOff x="3869" y="2507"/>
            <a:chExt cx="491" cy="333"/>
          </a:xfrm>
        </p:grpSpPr>
        <p:sp>
          <p:nvSpPr>
            <p:cNvPr id="14398" name="Oval 103"/>
            <p:cNvSpPr>
              <a:spLocks noChangeArrowheads="1"/>
            </p:cNvSpPr>
            <p:nvPr/>
          </p:nvSpPr>
          <p:spPr bwMode="auto">
            <a:xfrm rot="5400000">
              <a:off x="3939" y="2517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9" name="Oval 104"/>
            <p:cNvSpPr>
              <a:spLocks noChangeArrowheads="1"/>
            </p:cNvSpPr>
            <p:nvPr/>
          </p:nvSpPr>
          <p:spPr bwMode="auto">
            <a:xfrm rot="5400000">
              <a:off x="3869" y="2573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0" name="Oval 105"/>
            <p:cNvSpPr>
              <a:spLocks noChangeArrowheads="1"/>
            </p:cNvSpPr>
            <p:nvPr/>
          </p:nvSpPr>
          <p:spPr bwMode="auto">
            <a:xfrm rot="5400000">
              <a:off x="4093" y="2510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1" name="Oval 106"/>
            <p:cNvSpPr>
              <a:spLocks noChangeArrowheads="1"/>
            </p:cNvSpPr>
            <p:nvPr/>
          </p:nvSpPr>
          <p:spPr bwMode="auto">
            <a:xfrm rot="5400000">
              <a:off x="4023" y="2566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5" name="Group 108"/>
          <p:cNvGrpSpPr>
            <a:grpSpLocks/>
          </p:cNvGrpSpPr>
          <p:nvPr/>
        </p:nvGrpSpPr>
        <p:grpSpPr bwMode="auto">
          <a:xfrm rot="16200000" flipV="1">
            <a:off x="3273425" y="2974975"/>
            <a:ext cx="600075" cy="288925"/>
            <a:chOff x="2706" y="2471"/>
            <a:chExt cx="768" cy="372"/>
          </a:xfrm>
        </p:grpSpPr>
        <p:sp>
          <p:nvSpPr>
            <p:cNvPr id="14396" name="Oval 109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7" name="Oval 110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6" name="Group 111"/>
          <p:cNvGrpSpPr>
            <a:grpSpLocks/>
          </p:cNvGrpSpPr>
          <p:nvPr/>
        </p:nvGrpSpPr>
        <p:grpSpPr bwMode="auto">
          <a:xfrm rot="5400000">
            <a:off x="2978944" y="2978944"/>
            <a:ext cx="595313" cy="288925"/>
            <a:chOff x="2706" y="2471"/>
            <a:chExt cx="768" cy="372"/>
          </a:xfrm>
        </p:grpSpPr>
        <p:sp>
          <p:nvSpPr>
            <p:cNvPr id="14394" name="Oval 112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5" name="Oval 113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57" name="Group 118"/>
          <p:cNvGrpSpPr>
            <a:grpSpLocks/>
          </p:cNvGrpSpPr>
          <p:nvPr/>
        </p:nvGrpSpPr>
        <p:grpSpPr bwMode="auto">
          <a:xfrm>
            <a:off x="5405438" y="2982913"/>
            <a:ext cx="606425" cy="357187"/>
            <a:chOff x="3763" y="2491"/>
            <a:chExt cx="572" cy="337"/>
          </a:xfrm>
        </p:grpSpPr>
        <p:sp>
          <p:nvSpPr>
            <p:cNvPr id="14390" name="Oval 114"/>
            <p:cNvSpPr>
              <a:spLocks noChangeArrowheads="1"/>
            </p:cNvSpPr>
            <p:nvPr/>
          </p:nvSpPr>
          <p:spPr bwMode="auto">
            <a:xfrm rot="5400000">
              <a:off x="3812" y="2496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1" name="Oval 115"/>
            <p:cNvSpPr>
              <a:spLocks noChangeArrowheads="1"/>
            </p:cNvSpPr>
            <p:nvPr/>
          </p:nvSpPr>
          <p:spPr bwMode="auto">
            <a:xfrm rot="5400000">
              <a:off x="3763" y="2552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2" name="Oval 117"/>
            <p:cNvSpPr>
              <a:spLocks noChangeArrowheads="1"/>
            </p:cNvSpPr>
            <p:nvPr/>
          </p:nvSpPr>
          <p:spPr bwMode="auto">
            <a:xfrm rot="5400000">
              <a:off x="4068" y="2491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3" name="Oval 116"/>
            <p:cNvSpPr>
              <a:spLocks noChangeArrowheads="1"/>
            </p:cNvSpPr>
            <p:nvPr/>
          </p:nvSpPr>
          <p:spPr bwMode="auto">
            <a:xfrm rot="5400000">
              <a:off x="4018" y="2561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6" grpId="0" animBg="1"/>
      <p:bldP spid="21527" grpId="0" animBg="1"/>
      <p:bldP spid="21528" grpId="0" animBg="1"/>
      <p:bldP spid="21529" grpId="0" animBg="1"/>
      <p:bldP spid="21530" grpId="0" animBg="1"/>
      <p:bldP spid="21531" grpId="0" animBg="1"/>
      <p:bldP spid="21534" grpId="0" animBg="1"/>
      <p:bldP spid="21535" grpId="0" animBg="1"/>
      <p:bldP spid="21536" grpId="0" animBg="1"/>
      <p:bldP spid="21537" grpId="0" animBg="1"/>
      <p:bldP spid="21548" grpId="0" animBg="1"/>
      <p:bldP spid="21549" grpId="0" animBg="1"/>
      <p:bldP spid="21550" grpId="0" animBg="1"/>
      <p:bldP spid="215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Molecular Orbital Theory - Revision</a:t>
            </a:r>
          </a:p>
        </p:txBody>
      </p:sp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708025" y="1133475"/>
            <a:ext cx="7539038" cy="2451100"/>
            <a:chOff x="1155700" y="4140200"/>
            <a:chExt cx="7539038" cy="2451100"/>
          </a:xfrm>
        </p:grpSpPr>
        <p:sp>
          <p:nvSpPr>
            <p:cNvPr id="16395" name="Oval 2"/>
            <p:cNvSpPr>
              <a:spLocks noChangeArrowheads="1"/>
            </p:cNvSpPr>
            <p:nvPr/>
          </p:nvSpPr>
          <p:spPr bwMode="auto">
            <a:xfrm>
              <a:off x="1841500" y="5105400"/>
              <a:ext cx="152400" cy="4191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6396" name="Picture 5" descr="exam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963" y="4140200"/>
              <a:ext cx="3048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6" descr="exam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6738" y="4140200"/>
              <a:ext cx="3048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Freeform 7"/>
            <p:cNvSpPr>
              <a:spLocks/>
            </p:cNvSpPr>
            <p:nvPr/>
          </p:nvSpPr>
          <p:spPr bwMode="auto">
            <a:xfrm>
              <a:off x="1155700" y="4584700"/>
              <a:ext cx="901700" cy="774700"/>
            </a:xfrm>
            <a:custGeom>
              <a:avLst/>
              <a:gdLst>
                <a:gd name="T0" fmla="*/ 1431448750 w 568"/>
                <a:gd name="T1" fmla="*/ 0 h 488"/>
                <a:gd name="T2" fmla="*/ 887095000 w 568"/>
                <a:gd name="T3" fmla="*/ 766127500 h 488"/>
                <a:gd name="T4" fmla="*/ 0 w 568"/>
                <a:gd name="T5" fmla="*/ 1229836250 h 488"/>
                <a:gd name="T6" fmla="*/ 0 60000 65536"/>
                <a:gd name="T7" fmla="*/ 0 60000 65536"/>
                <a:gd name="T8" fmla="*/ 0 60000 65536"/>
                <a:gd name="T9" fmla="*/ 0 w 568"/>
                <a:gd name="T10" fmla="*/ 0 h 488"/>
                <a:gd name="T11" fmla="*/ 568 w 568"/>
                <a:gd name="T12" fmla="*/ 488 h 4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488">
                  <a:moveTo>
                    <a:pt x="568" y="0"/>
                  </a:moveTo>
                  <a:cubicBezTo>
                    <a:pt x="507" y="111"/>
                    <a:pt x="447" y="223"/>
                    <a:pt x="352" y="304"/>
                  </a:cubicBezTo>
                  <a:cubicBezTo>
                    <a:pt x="257" y="385"/>
                    <a:pt x="128" y="436"/>
                    <a:pt x="0" y="48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8"/>
            <p:cNvSpPr>
              <a:spLocks/>
            </p:cNvSpPr>
            <p:nvPr/>
          </p:nvSpPr>
          <p:spPr bwMode="auto">
            <a:xfrm flipV="1">
              <a:off x="1155700" y="5346700"/>
              <a:ext cx="901700" cy="774700"/>
            </a:xfrm>
            <a:custGeom>
              <a:avLst/>
              <a:gdLst>
                <a:gd name="T0" fmla="*/ 1431448750 w 568"/>
                <a:gd name="T1" fmla="*/ 0 h 488"/>
                <a:gd name="T2" fmla="*/ 887095000 w 568"/>
                <a:gd name="T3" fmla="*/ 766127500 h 488"/>
                <a:gd name="T4" fmla="*/ 0 w 568"/>
                <a:gd name="T5" fmla="*/ 1229836250 h 488"/>
                <a:gd name="T6" fmla="*/ 0 60000 65536"/>
                <a:gd name="T7" fmla="*/ 0 60000 65536"/>
                <a:gd name="T8" fmla="*/ 0 60000 65536"/>
                <a:gd name="T9" fmla="*/ 0 w 568"/>
                <a:gd name="T10" fmla="*/ 0 h 488"/>
                <a:gd name="T11" fmla="*/ 568 w 568"/>
                <a:gd name="T12" fmla="*/ 488 h 4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8" h="488">
                  <a:moveTo>
                    <a:pt x="568" y="0"/>
                  </a:moveTo>
                  <a:cubicBezTo>
                    <a:pt x="507" y="111"/>
                    <a:pt x="447" y="223"/>
                    <a:pt x="352" y="304"/>
                  </a:cubicBezTo>
                  <a:cubicBezTo>
                    <a:pt x="257" y="385"/>
                    <a:pt x="128" y="436"/>
                    <a:pt x="0" y="488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9"/>
            <p:cNvSpPr>
              <a:spLocks/>
            </p:cNvSpPr>
            <p:nvPr/>
          </p:nvSpPr>
          <p:spPr bwMode="auto">
            <a:xfrm>
              <a:off x="1841500" y="4914900"/>
              <a:ext cx="157163" cy="825500"/>
            </a:xfrm>
            <a:custGeom>
              <a:avLst/>
              <a:gdLst>
                <a:gd name="T0" fmla="*/ 40322628 w 99"/>
                <a:gd name="T1" fmla="*/ 0 h 520"/>
                <a:gd name="T2" fmla="*/ 241935770 w 99"/>
                <a:gd name="T3" fmla="*/ 705643750 h 520"/>
                <a:gd name="T4" fmla="*/ 0 w 99"/>
                <a:gd name="T5" fmla="*/ 1310481250 h 520"/>
                <a:gd name="T6" fmla="*/ 0 60000 65536"/>
                <a:gd name="T7" fmla="*/ 0 60000 65536"/>
                <a:gd name="T8" fmla="*/ 0 60000 65536"/>
                <a:gd name="T9" fmla="*/ 0 w 99"/>
                <a:gd name="T10" fmla="*/ 0 h 520"/>
                <a:gd name="T11" fmla="*/ 99 w 99"/>
                <a:gd name="T12" fmla="*/ 520 h 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" h="520">
                  <a:moveTo>
                    <a:pt x="16" y="0"/>
                  </a:moveTo>
                  <a:cubicBezTo>
                    <a:pt x="57" y="96"/>
                    <a:pt x="99" y="193"/>
                    <a:pt x="96" y="280"/>
                  </a:cubicBezTo>
                  <a:cubicBezTo>
                    <a:pt x="93" y="367"/>
                    <a:pt x="46" y="443"/>
                    <a:pt x="0" y="52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Oval 10"/>
            <p:cNvSpPr>
              <a:spLocks noChangeArrowheads="1"/>
            </p:cNvSpPr>
            <p:nvPr/>
          </p:nvSpPr>
          <p:spPr bwMode="auto">
            <a:xfrm>
              <a:off x="1917700" y="5207000"/>
              <a:ext cx="88900" cy="228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Freeform 11"/>
            <p:cNvSpPr>
              <a:spLocks/>
            </p:cNvSpPr>
            <p:nvPr/>
          </p:nvSpPr>
          <p:spPr bwMode="auto">
            <a:xfrm>
              <a:off x="1993900" y="4622800"/>
              <a:ext cx="325438" cy="166688"/>
            </a:xfrm>
            <a:custGeom>
              <a:avLst/>
              <a:gdLst>
                <a:gd name="T0" fmla="*/ 0 w 205"/>
                <a:gd name="T1" fmla="*/ 161290484 h 105"/>
                <a:gd name="T2" fmla="*/ 262096653 w 205"/>
                <a:gd name="T3" fmla="*/ 262097036 h 105"/>
                <a:gd name="T4" fmla="*/ 483870743 w 205"/>
                <a:gd name="T5" fmla="*/ 141129173 h 105"/>
                <a:gd name="T6" fmla="*/ 463709462 w 205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"/>
                <a:gd name="T13" fmla="*/ 0 h 105"/>
                <a:gd name="T14" fmla="*/ 205 w 205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" h="105">
                  <a:moveTo>
                    <a:pt x="0" y="64"/>
                  </a:moveTo>
                  <a:cubicBezTo>
                    <a:pt x="36" y="84"/>
                    <a:pt x="72" y="105"/>
                    <a:pt x="104" y="104"/>
                  </a:cubicBezTo>
                  <a:cubicBezTo>
                    <a:pt x="136" y="103"/>
                    <a:pt x="179" y="73"/>
                    <a:pt x="192" y="56"/>
                  </a:cubicBezTo>
                  <a:cubicBezTo>
                    <a:pt x="205" y="39"/>
                    <a:pt x="194" y="19"/>
                    <a:pt x="1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Freeform 12"/>
            <p:cNvSpPr>
              <a:spLocks/>
            </p:cNvSpPr>
            <p:nvPr/>
          </p:nvSpPr>
          <p:spPr bwMode="auto">
            <a:xfrm>
              <a:off x="1968500" y="4673600"/>
              <a:ext cx="325438" cy="166688"/>
            </a:xfrm>
            <a:custGeom>
              <a:avLst/>
              <a:gdLst>
                <a:gd name="T0" fmla="*/ 0 w 205"/>
                <a:gd name="T1" fmla="*/ 161290484 h 105"/>
                <a:gd name="T2" fmla="*/ 262096653 w 205"/>
                <a:gd name="T3" fmla="*/ 262097036 h 105"/>
                <a:gd name="T4" fmla="*/ 483870743 w 205"/>
                <a:gd name="T5" fmla="*/ 141129173 h 105"/>
                <a:gd name="T6" fmla="*/ 463709462 w 205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"/>
                <a:gd name="T13" fmla="*/ 0 h 105"/>
                <a:gd name="T14" fmla="*/ 205 w 205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" h="105">
                  <a:moveTo>
                    <a:pt x="0" y="64"/>
                  </a:moveTo>
                  <a:cubicBezTo>
                    <a:pt x="36" y="84"/>
                    <a:pt x="72" y="105"/>
                    <a:pt x="104" y="104"/>
                  </a:cubicBezTo>
                  <a:cubicBezTo>
                    <a:pt x="136" y="103"/>
                    <a:pt x="179" y="73"/>
                    <a:pt x="192" y="56"/>
                  </a:cubicBezTo>
                  <a:cubicBezTo>
                    <a:pt x="205" y="39"/>
                    <a:pt x="194" y="19"/>
                    <a:pt x="1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13"/>
            <p:cNvSpPr>
              <a:spLocks/>
            </p:cNvSpPr>
            <p:nvPr/>
          </p:nvSpPr>
          <p:spPr bwMode="auto">
            <a:xfrm>
              <a:off x="1943100" y="4711700"/>
              <a:ext cx="325438" cy="166688"/>
            </a:xfrm>
            <a:custGeom>
              <a:avLst/>
              <a:gdLst>
                <a:gd name="T0" fmla="*/ 0 w 205"/>
                <a:gd name="T1" fmla="*/ 161290484 h 105"/>
                <a:gd name="T2" fmla="*/ 262096653 w 205"/>
                <a:gd name="T3" fmla="*/ 262097036 h 105"/>
                <a:gd name="T4" fmla="*/ 483870743 w 205"/>
                <a:gd name="T5" fmla="*/ 141129173 h 105"/>
                <a:gd name="T6" fmla="*/ 463709462 w 205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"/>
                <a:gd name="T13" fmla="*/ 0 h 105"/>
                <a:gd name="T14" fmla="*/ 205 w 205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" h="105">
                  <a:moveTo>
                    <a:pt x="0" y="64"/>
                  </a:moveTo>
                  <a:cubicBezTo>
                    <a:pt x="36" y="84"/>
                    <a:pt x="72" y="105"/>
                    <a:pt x="104" y="104"/>
                  </a:cubicBezTo>
                  <a:cubicBezTo>
                    <a:pt x="136" y="103"/>
                    <a:pt x="179" y="73"/>
                    <a:pt x="192" y="56"/>
                  </a:cubicBezTo>
                  <a:cubicBezTo>
                    <a:pt x="205" y="39"/>
                    <a:pt x="194" y="19"/>
                    <a:pt x="1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14"/>
            <p:cNvSpPr>
              <a:spLocks/>
            </p:cNvSpPr>
            <p:nvPr/>
          </p:nvSpPr>
          <p:spPr bwMode="auto">
            <a:xfrm flipV="1">
              <a:off x="1930400" y="5753100"/>
              <a:ext cx="325438" cy="166688"/>
            </a:xfrm>
            <a:custGeom>
              <a:avLst/>
              <a:gdLst>
                <a:gd name="T0" fmla="*/ 0 w 205"/>
                <a:gd name="T1" fmla="*/ 161290484 h 105"/>
                <a:gd name="T2" fmla="*/ 262096653 w 205"/>
                <a:gd name="T3" fmla="*/ 262097036 h 105"/>
                <a:gd name="T4" fmla="*/ 483870743 w 205"/>
                <a:gd name="T5" fmla="*/ 141129173 h 105"/>
                <a:gd name="T6" fmla="*/ 463709462 w 205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"/>
                <a:gd name="T13" fmla="*/ 0 h 105"/>
                <a:gd name="T14" fmla="*/ 205 w 205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" h="105">
                  <a:moveTo>
                    <a:pt x="0" y="64"/>
                  </a:moveTo>
                  <a:cubicBezTo>
                    <a:pt x="36" y="84"/>
                    <a:pt x="72" y="105"/>
                    <a:pt x="104" y="104"/>
                  </a:cubicBezTo>
                  <a:cubicBezTo>
                    <a:pt x="136" y="103"/>
                    <a:pt x="179" y="73"/>
                    <a:pt x="192" y="56"/>
                  </a:cubicBezTo>
                  <a:cubicBezTo>
                    <a:pt x="205" y="39"/>
                    <a:pt x="194" y="19"/>
                    <a:pt x="1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15"/>
            <p:cNvSpPr>
              <a:spLocks/>
            </p:cNvSpPr>
            <p:nvPr/>
          </p:nvSpPr>
          <p:spPr bwMode="auto">
            <a:xfrm flipV="1">
              <a:off x="1905000" y="5791200"/>
              <a:ext cx="325438" cy="166688"/>
            </a:xfrm>
            <a:custGeom>
              <a:avLst/>
              <a:gdLst>
                <a:gd name="T0" fmla="*/ 0 w 205"/>
                <a:gd name="T1" fmla="*/ 161290484 h 105"/>
                <a:gd name="T2" fmla="*/ 262096653 w 205"/>
                <a:gd name="T3" fmla="*/ 262097036 h 105"/>
                <a:gd name="T4" fmla="*/ 483870743 w 205"/>
                <a:gd name="T5" fmla="*/ 141129173 h 105"/>
                <a:gd name="T6" fmla="*/ 463709462 w 205"/>
                <a:gd name="T7" fmla="*/ 0 h 1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"/>
                <a:gd name="T13" fmla="*/ 0 h 105"/>
                <a:gd name="T14" fmla="*/ 205 w 205"/>
                <a:gd name="T15" fmla="*/ 105 h 1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" h="105">
                  <a:moveTo>
                    <a:pt x="0" y="64"/>
                  </a:moveTo>
                  <a:cubicBezTo>
                    <a:pt x="36" y="84"/>
                    <a:pt x="72" y="105"/>
                    <a:pt x="104" y="104"/>
                  </a:cubicBezTo>
                  <a:cubicBezTo>
                    <a:pt x="136" y="103"/>
                    <a:pt x="179" y="73"/>
                    <a:pt x="192" y="56"/>
                  </a:cubicBezTo>
                  <a:cubicBezTo>
                    <a:pt x="205" y="39"/>
                    <a:pt x="194" y="19"/>
                    <a:pt x="1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Text Box 16"/>
            <p:cNvSpPr txBox="1">
              <a:spLocks noChangeArrowheads="1"/>
            </p:cNvSpPr>
            <p:nvPr/>
          </p:nvSpPr>
          <p:spPr bwMode="auto">
            <a:xfrm>
              <a:off x="4076700" y="5829300"/>
              <a:ext cx="10287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>
                  <a:latin typeface="Symbol" charset="0"/>
                </a:rPr>
                <a:t>s</a:t>
              </a:r>
            </a:p>
          </p:txBody>
        </p:sp>
        <p:sp>
          <p:nvSpPr>
            <p:cNvPr id="16408" name="Text Box 17"/>
            <p:cNvSpPr txBox="1">
              <a:spLocks noChangeArrowheads="1"/>
            </p:cNvSpPr>
            <p:nvPr/>
          </p:nvSpPr>
          <p:spPr bwMode="auto">
            <a:xfrm>
              <a:off x="6934200" y="5829300"/>
              <a:ext cx="10287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>
                  <a:latin typeface="Symbol" charset="0"/>
                </a:rPr>
                <a:t>p</a:t>
              </a:r>
            </a:p>
          </p:txBody>
        </p:sp>
      </p:grp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2162175" y="3668713"/>
            <a:ext cx="6092825" cy="3136900"/>
            <a:chOff x="1671638" y="1294569"/>
            <a:chExt cx="6092825" cy="3136900"/>
          </a:xfrm>
        </p:grpSpPr>
        <p:sp>
          <p:nvSpPr>
            <p:cNvPr id="16389" name="Text Box 4"/>
            <p:cNvSpPr txBox="1">
              <a:spLocks noChangeArrowheads="1"/>
            </p:cNvSpPr>
            <p:nvPr/>
          </p:nvSpPr>
          <p:spPr bwMode="auto">
            <a:xfrm>
              <a:off x="2908300" y="3669469"/>
              <a:ext cx="10287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>
                  <a:latin typeface="Symbol" charset="0"/>
                </a:rPr>
                <a:t>s*</a:t>
              </a:r>
            </a:p>
          </p:txBody>
        </p:sp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5880100" y="3669469"/>
              <a:ext cx="10287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400">
                  <a:latin typeface="Symbol" charset="0"/>
                </a:rPr>
                <a:t>p*</a:t>
              </a:r>
            </a:p>
          </p:txBody>
        </p:sp>
        <p:pic>
          <p:nvPicPr>
            <p:cNvPr id="16391" name="Picture 6" descr="exam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463" y="1523169"/>
              <a:ext cx="3048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7" descr="exame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638" y="1523169"/>
              <a:ext cx="304800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6235700" y="1294569"/>
              <a:ext cx="0" cy="2603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3187700" y="1294569"/>
              <a:ext cx="0" cy="26035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Molecular Orbital Theory - Revision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33500"/>
            <a:ext cx="8229600" cy="45259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Can predict bond strengths </a:t>
            </a:r>
            <a:r>
              <a:rPr lang="en-US" i="1">
                <a:latin typeface="Calibri" charset="0"/>
              </a:rPr>
              <a:t>qualitatively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930900" y="5384800"/>
            <a:ext cx="243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N</a:t>
            </a:r>
            <a:r>
              <a:rPr lang="en-US" sz="2400" baseline="-25000">
                <a:latin typeface="Calibri" charset="0"/>
              </a:rPr>
              <a:t>2</a:t>
            </a:r>
            <a:r>
              <a:rPr lang="en-US" sz="2400">
                <a:latin typeface="Calibri" charset="0"/>
              </a:rPr>
              <a:t> Bond Order = 3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4159250" y="64658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4159250" y="49768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7" name="Group 8"/>
          <p:cNvGrpSpPr>
            <a:grpSpLocks/>
          </p:cNvGrpSpPr>
          <p:nvPr/>
        </p:nvGrpSpPr>
        <p:grpSpPr bwMode="auto">
          <a:xfrm>
            <a:off x="4135438" y="5889625"/>
            <a:ext cx="758825" cy="490538"/>
            <a:chOff x="1616" y="3738"/>
            <a:chExt cx="739" cy="478"/>
          </a:xfrm>
        </p:grpSpPr>
        <p:sp>
          <p:nvSpPr>
            <p:cNvPr id="15435" name="Oval 9"/>
            <p:cNvSpPr>
              <a:spLocks noChangeArrowheads="1"/>
            </p:cNvSpPr>
            <p:nvPr/>
          </p:nvSpPr>
          <p:spPr bwMode="auto">
            <a:xfrm>
              <a:off x="1616" y="3738"/>
              <a:ext cx="429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7" name="Oval 11"/>
            <p:cNvSpPr>
              <a:spLocks noChangeArrowheads="1"/>
            </p:cNvSpPr>
            <p:nvPr/>
          </p:nvSpPr>
          <p:spPr bwMode="auto">
            <a:xfrm>
              <a:off x="1920" y="3738"/>
              <a:ext cx="435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68" name="Group 13"/>
          <p:cNvGrpSpPr>
            <a:grpSpLocks/>
          </p:cNvGrpSpPr>
          <p:nvPr/>
        </p:nvGrpSpPr>
        <p:grpSpPr bwMode="auto">
          <a:xfrm>
            <a:off x="4086225" y="5100638"/>
            <a:ext cx="871538" cy="501650"/>
            <a:chOff x="1556" y="2441"/>
            <a:chExt cx="831" cy="478"/>
          </a:xfrm>
        </p:grpSpPr>
        <p:sp>
          <p:nvSpPr>
            <p:cNvPr id="15431" name="Oval 14"/>
            <p:cNvSpPr>
              <a:spLocks noChangeArrowheads="1"/>
            </p:cNvSpPr>
            <p:nvPr/>
          </p:nvSpPr>
          <p:spPr bwMode="auto">
            <a:xfrm>
              <a:off x="1556" y="2441"/>
              <a:ext cx="401" cy="47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3" name="Oval 16"/>
            <p:cNvSpPr>
              <a:spLocks noChangeArrowheads="1"/>
            </p:cNvSpPr>
            <p:nvPr/>
          </p:nvSpPr>
          <p:spPr bwMode="auto">
            <a:xfrm>
              <a:off x="2007" y="2441"/>
              <a:ext cx="380" cy="47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Line 18"/>
          <p:cNvSpPr>
            <a:spLocks noChangeShapeType="1"/>
          </p:cNvSpPr>
          <p:nvPr/>
        </p:nvSpPr>
        <p:spPr bwMode="auto">
          <a:xfrm>
            <a:off x="4152900" y="426402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9"/>
          <p:cNvSpPr>
            <a:spLocks noChangeShapeType="1"/>
          </p:cNvSpPr>
          <p:nvPr/>
        </p:nvSpPr>
        <p:spPr bwMode="auto">
          <a:xfrm>
            <a:off x="4159250" y="265112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1" name="Group 20"/>
          <p:cNvGrpSpPr>
            <a:grpSpLocks/>
          </p:cNvGrpSpPr>
          <p:nvPr/>
        </p:nvGrpSpPr>
        <p:grpSpPr bwMode="auto">
          <a:xfrm>
            <a:off x="3687763" y="3765550"/>
            <a:ext cx="1666875" cy="3175"/>
            <a:chOff x="2281" y="2099"/>
            <a:chExt cx="1050" cy="2"/>
          </a:xfrm>
        </p:grpSpPr>
        <p:sp>
          <p:nvSpPr>
            <p:cNvPr id="15429" name="Line 21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0" name="Line 22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2" name="Group 23"/>
          <p:cNvGrpSpPr>
            <a:grpSpLocks/>
          </p:cNvGrpSpPr>
          <p:nvPr/>
        </p:nvGrpSpPr>
        <p:grpSpPr bwMode="auto">
          <a:xfrm>
            <a:off x="3692525" y="3122613"/>
            <a:ext cx="1666875" cy="3175"/>
            <a:chOff x="2281" y="2099"/>
            <a:chExt cx="1050" cy="2"/>
          </a:xfrm>
        </p:grpSpPr>
        <p:sp>
          <p:nvSpPr>
            <p:cNvPr id="15427" name="Line 24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8" name="Line 25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73" name="Group 28"/>
          <p:cNvGrpSpPr>
            <a:grpSpLocks/>
          </p:cNvGrpSpPr>
          <p:nvPr/>
        </p:nvGrpSpPr>
        <p:grpSpPr bwMode="auto">
          <a:xfrm>
            <a:off x="3700463" y="4308475"/>
            <a:ext cx="952500" cy="461963"/>
            <a:chOff x="2706" y="2471"/>
            <a:chExt cx="768" cy="372"/>
          </a:xfrm>
        </p:grpSpPr>
        <p:sp>
          <p:nvSpPr>
            <p:cNvPr id="15425" name="Oval 29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Oval 30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74" name="Group 31"/>
          <p:cNvGrpSpPr>
            <a:grpSpLocks/>
          </p:cNvGrpSpPr>
          <p:nvPr/>
        </p:nvGrpSpPr>
        <p:grpSpPr bwMode="auto">
          <a:xfrm flipH="1">
            <a:off x="4400550" y="4310063"/>
            <a:ext cx="909638" cy="461962"/>
            <a:chOff x="2706" y="2471"/>
            <a:chExt cx="768" cy="372"/>
          </a:xfrm>
        </p:grpSpPr>
        <p:sp>
          <p:nvSpPr>
            <p:cNvPr id="15423" name="Oval 32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4" name="Oval 33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5" name="Oval 34"/>
          <p:cNvSpPr>
            <a:spLocks noChangeArrowheads="1"/>
          </p:cNvSpPr>
          <p:nvPr/>
        </p:nvSpPr>
        <p:spPr bwMode="auto">
          <a:xfrm>
            <a:off x="3714750" y="2095500"/>
            <a:ext cx="468313" cy="455613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35"/>
          <p:cNvSpPr>
            <a:spLocks noChangeArrowheads="1"/>
          </p:cNvSpPr>
          <p:nvPr/>
        </p:nvSpPr>
        <p:spPr bwMode="auto">
          <a:xfrm>
            <a:off x="4205288" y="2092325"/>
            <a:ext cx="317500" cy="461963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36"/>
          <p:cNvSpPr>
            <a:spLocks noChangeArrowheads="1"/>
          </p:cNvSpPr>
          <p:nvPr/>
        </p:nvSpPr>
        <p:spPr bwMode="auto">
          <a:xfrm>
            <a:off x="4567238" y="2097088"/>
            <a:ext cx="327025" cy="455612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37"/>
          <p:cNvSpPr>
            <a:spLocks noChangeArrowheads="1"/>
          </p:cNvSpPr>
          <p:nvPr/>
        </p:nvSpPr>
        <p:spPr bwMode="auto">
          <a:xfrm>
            <a:off x="4918075" y="2093913"/>
            <a:ext cx="477838" cy="461962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9" name="Group 38"/>
          <p:cNvGrpSpPr>
            <a:grpSpLocks/>
          </p:cNvGrpSpPr>
          <p:nvPr/>
        </p:nvGrpSpPr>
        <p:grpSpPr bwMode="auto">
          <a:xfrm rot="5400000">
            <a:off x="3237706" y="3620294"/>
            <a:ext cx="595313" cy="288925"/>
            <a:chOff x="2706" y="2471"/>
            <a:chExt cx="768" cy="372"/>
          </a:xfrm>
        </p:grpSpPr>
        <p:sp>
          <p:nvSpPr>
            <p:cNvPr id="15421" name="Oval 39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Oval 40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0" name="Group 41"/>
          <p:cNvGrpSpPr>
            <a:grpSpLocks/>
          </p:cNvGrpSpPr>
          <p:nvPr/>
        </p:nvGrpSpPr>
        <p:grpSpPr bwMode="auto">
          <a:xfrm rot="5400000">
            <a:off x="3040856" y="3620294"/>
            <a:ext cx="595313" cy="288925"/>
            <a:chOff x="2706" y="2471"/>
            <a:chExt cx="768" cy="372"/>
          </a:xfrm>
        </p:grpSpPr>
        <p:sp>
          <p:nvSpPr>
            <p:cNvPr id="15419" name="Oval 42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0" name="Oval 43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1" name="Group 44"/>
          <p:cNvGrpSpPr>
            <a:grpSpLocks/>
          </p:cNvGrpSpPr>
          <p:nvPr/>
        </p:nvGrpSpPr>
        <p:grpSpPr bwMode="auto">
          <a:xfrm>
            <a:off x="5429250" y="3576638"/>
            <a:ext cx="566738" cy="384175"/>
            <a:chOff x="3869" y="2507"/>
            <a:chExt cx="491" cy="333"/>
          </a:xfrm>
        </p:grpSpPr>
        <p:sp>
          <p:nvSpPr>
            <p:cNvPr id="15415" name="Oval 45"/>
            <p:cNvSpPr>
              <a:spLocks noChangeArrowheads="1"/>
            </p:cNvSpPr>
            <p:nvPr/>
          </p:nvSpPr>
          <p:spPr bwMode="auto">
            <a:xfrm rot="5400000">
              <a:off x="3939" y="2517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Oval 46"/>
            <p:cNvSpPr>
              <a:spLocks noChangeArrowheads="1"/>
            </p:cNvSpPr>
            <p:nvPr/>
          </p:nvSpPr>
          <p:spPr bwMode="auto">
            <a:xfrm rot="5400000">
              <a:off x="3869" y="2573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7" name="Oval 47"/>
            <p:cNvSpPr>
              <a:spLocks noChangeArrowheads="1"/>
            </p:cNvSpPr>
            <p:nvPr/>
          </p:nvSpPr>
          <p:spPr bwMode="auto">
            <a:xfrm rot="5400000">
              <a:off x="4093" y="2510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8" name="Oval 48"/>
            <p:cNvSpPr>
              <a:spLocks noChangeArrowheads="1"/>
            </p:cNvSpPr>
            <p:nvPr/>
          </p:nvSpPr>
          <p:spPr bwMode="auto">
            <a:xfrm rot="5400000">
              <a:off x="4023" y="2566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2" name="Group 49"/>
          <p:cNvGrpSpPr>
            <a:grpSpLocks/>
          </p:cNvGrpSpPr>
          <p:nvPr/>
        </p:nvGrpSpPr>
        <p:grpSpPr bwMode="auto">
          <a:xfrm rot="16200000" flipV="1">
            <a:off x="3273425" y="2974975"/>
            <a:ext cx="600075" cy="288925"/>
            <a:chOff x="2706" y="2471"/>
            <a:chExt cx="768" cy="372"/>
          </a:xfrm>
        </p:grpSpPr>
        <p:sp>
          <p:nvSpPr>
            <p:cNvPr id="15413" name="Oval 50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4" name="Oval 51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3" name="Group 52"/>
          <p:cNvGrpSpPr>
            <a:grpSpLocks/>
          </p:cNvGrpSpPr>
          <p:nvPr/>
        </p:nvGrpSpPr>
        <p:grpSpPr bwMode="auto">
          <a:xfrm rot="5400000">
            <a:off x="2978944" y="2978944"/>
            <a:ext cx="595313" cy="288925"/>
            <a:chOff x="2706" y="2471"/>
            <a:chExt cx="768" cy="372"/>
          </a:xfrm>
        </p:grpSpPr>
        <p:sp>
          <p:nvSpPr>
            <p:cNvPr id="15411" name="Oval 53"/>
            <p:cNvSpPr>
              <a:spLocks noChangeArrowheads="1"/>
            </p:cNvSpPr>
            <p:nvPr/>
          </p:nvSpPr>
          <p:spPr bwMode="auto">
            <a:xfrm>
              <a:off x="2706" y="2474"/>
              <a:ext cx="377" cy="367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2" name="Oval 54"/>
            <p:cNvSpPr>
              <a:spLocks noChangeArrowheads="1"/>
            </p:cNvSpPr>
            <p:nvPr/>
          </p:nvSpPr>
          <p:spPr bwMode="auto">
            <a:xfrm>
              <a:off x="3102" y="2471"/>
              <a:ext cx="372" cy="37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384" name="Group 55"/>
          <p:cNvGrpSpPr>
            <a:grpSpLocks/>
          </p:cNvGrpSpPr>
          <p:nvPr/>
        </p:nvGrpSpPr>
        <p:grpSpPr bwMode="auto">
          <a:xfrm>
            <a:off x="5405438" y="2982913"/>
            <a:ext cx="606425" cy="357187"/>
            <a:chOff x="3763" y="2491"/>
            <a:chExt cx="572" cy="337"/>
          </a:xfrm>
        </p:grpSpPr>
        <p:sp>
          <p:nvSpPr>
            <p:cNvPr id="15407" name="Oval 56"/>
            <p:cNvSpPr>
              <a:spLocks noChangeArrowheads="1"/>
            </p:cNvSpPr>
            <p:nvPr/>
          </p:nvSpPr>
          <p:spPr bwMode="auto">
            <a:xfrm rot="5400000">
              <a:off x="3812" y="2496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8" name="Oval 57"/>
            <p:cNvSpPr>
              <a:spLocks noChangeArrowheads="1"/>
            </p:cNvSpPr>
            <p:nvPr/>
          </p:nvSpPr>
          <p:spPr bwMode="auto">
            <a:xfrm rot="5400000">
              <a:off x="3763" y="2552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9" name="Oval 58"/>
            <p:cNvSpPr>
              <a:spLocks noChangeArrowheads="1"/>
            </p:cNvSpPr>
            <p:nvPr/>
          </p:nvSpPr>
          <p:spPr bwMode="auto">
            <a:xfrm rot="5400000">
              <a:off x="4068" y="2491"/>
              <a:ext cx="267" cy="26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0" name="Oval 59"/>
            <p:cNvSpPr>
              <a:spLocks noChangeArrowheads="1"/>
            </p:cNvSpPr>
            <p:nvPr/>
          </p:nvSpPr>
          <p:spPr bwMode="auto">
            <a:xfrm rot="5400000">
              <a:off x="4018" y="2561"/>
              <a:ext cx="270" cy="2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5385" name="Object 60"/>
          <p:cNvGraphicFramePr>
            <a:graphicFrameLocks noChangeAspect="1"/>
          </p:cNvGraphicFramePr>
          <p:nvPr/>
        </p:nvGraphicFramePr>
        <p:xfrm>
          <a:off x="5492750" y="2108200"/>
          <a:ext cx="7381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2108200"/>
                        <a:ext cx="7381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61"/>
          <p:cNvGraphicFramePr>
            <a:graphicFrameLocks noChangeAspect="1"/>
          </p:cNvGraphicFramePr>
          <p:nvPr/>
        </p:nvGraphicFramePr>
        <p:xfrm>
          <a:off x="6132513" y="2936875"/>
          <a:ext cx="714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5" imgW="368300" imgH="228600" progId="Equation.3">
                  <p:embed/>
                </p:oleObj>
              </mc:Choice>
              <mc:Fallback>
                <p:oleObj name="Equation" r:id="rId5" imgW="368300" imgH="2286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3" y="2936875"/>
                        <a:ext cx="7143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62"/>
          <p:cNvGraphicFramePr>
            <a:graphicFrameLocks noChangeAspect="1"/>
          </p:cNvGraphicFramePr>
          <p:nvPr/>
        </p:nvGraphicFramePr>
        <p:xfrm>
          <a:off x="5478463" y="4052888"/>
          <a:ext cx="665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052888"/>
                        <a:ext cx="6651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63"/>
          <p:cNvGraphicFramePr>
            <a:graphicFrameLocks noChangeAspect="1"/>
          </p:cNvGraphicFramePr>
          <p:nvPr/>
        </p:nvGraphicFramePr>
        <p:xfrm>
          <a:off x="6183313" y="3521075"/>
          <a:ext cx="64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3521075"/>
                        <a:ext cx="641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64"/>
          <p:cNvGraphicFramePr>
            <a:graphicFrameLocks noChangeAspect="1"/>
          </p:cNvGraphicFramePr>
          <p:nvPr/>
        </p:nvGraphicFramePr>
        <p:xfrm>
          <a:off x="5173663" y="6276975"/>
          <a:ext cx="5921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11" imgW="304404" imgH="177569" progId="Equation.3">
                  <p:embed/>
                </p:oleObj>
              </mc:Choice>
              <mc:Fallback>
                <p:oleObj name="Equation" r:id="rId11" imgW="304404" imgH="177569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3663" y="6276975"/>
                        <a:ext cx="5921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65"/>
          <p:cNvGraphicFramePr>
            <a:graphicFrameLocks noChangeAspect="1"/>
          </p:cNvGraphicFramePr>
          <p:nvPr/>
        </p:nvGraphicFramePr>
        <p:xfrm>
          <a:off x="5097463" y="4795838"/>
          <a:ext cx="666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13" imgW="342751" imgH="203112" progId="Equation.3">
                  <p:embed/>
                </p:oleObj>
              </mc:Choice>
              <mc:Fallback>
                <p:oleObj name="Equation" r:id="rId13" imgW="342751" imgH="203112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795838"/>
                        <a:ext cx="6667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91" name="Group 68"/>
          <p:cNvGrpSpPr>
            <a:grpSpLocks/>
          </p:cNvGrpSpPr>
          <p:nvPr/>
        </p:nvGrpSpPr>
        <p:grpSpPr bwMode="auto">
          <a:xfrm>
            <a:off x="4443413" y="6326188"/>
            <a:ext cx="184150" cy="354012"/>
            <a:chOff x="2799" y="3985"/>
            <a:chExt cx="116" cy="223"/>
          </a:xfrm>
        </p:grpSpPr>
        <p:sp>
          <p:nvSpPr>
            <p:cNvPr id="15405" name="Line 66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67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2" name="Group 69"/>
          <p:cNvGrpSpPr>
            <a:grpSpLocks/>
          </p:cNvGrpSpPr>
          <p:nvPr/>
        </p:nvGrpSpPr>
        <p:grpSpPr bwMode="auto">
          <a:xfrm>
            <a:off x="4413250" y="4813300"/>
            <a:ext cx="184150" cy="354013"/>
            <a:chOff x="2799" y="3985"/>
            <a:chExt cx="116" cy="223"/>
          </a:xfrm>
        </p:grpSpPr>
        <p:sp>
          <p:nvSpPr>
            <p:cNvPr id="15403" name="Line 70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71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3" name="Group 72"/>
          <p:cNvGrpSpPr>
            <a:grpSpLocks/>
          </p:cNvGrpSpPr>
          <p:nvPr/>
        </p:nvGrpSpPr>
        <p:grpSpPr bwMode="auto">
          <a:xfrm>
            <a:off x="4391025" y="4076700"/>
            <a:ext cx="184150" cy="354013"/>
            <a:chOff x="2799" y="3985"/>
            <a:chExt cx="116" cy="223"/>
          </a:xfrm>
        </p:grpSpPr>
        <p:sp>
          <p:nvSpPr>
            <p:cNvPr id="15401" name="Line 73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74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4" name="Group 75"/>
          <p:cNvGrpSpPr>
            <a:grpSpLocks/>
          </p:cNvGrpSpPr>
          <p:nvPr/>
        </p:nvGrpSpPr>
        <p:grpSpPr bwMode="auto">
          <a:xfrm>
            <a:off x="3944938" y="3597275"/>
            <a:ext cx="184150" cy="354013"/>
            <a:chOff x="2799" y="3985"/>
            <a:chExt cx="116" cy="223"/>
          </a:xfrm>
        </p:grpSpPr>
        <p:sp>
          <p:nvSpPr>
            <p:cNvPr id="15399" name="Line 76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77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5" name="Group 78"/>
          <p:cNvGrpSpPr>
            <a:grpSpLocks/>
          </p:cNvGrpSpPr>
          <p:nvPr/>
        </p:nvGrpSpPr>
        <p:grpSpPr bwMode="auto">
          <a:xfrm>
            <a:off x="4892675" y="3586163"/>
            <a:ext cx="184150" cy="354012"/>
            <a:chOff x="2799" y="3985"/>
            <a:chExt cx="116" cy="223"/>
          </a:xfrm>
        </p:grpSpPr>
        <p:sp>
          <p:nvSpPr>
            <p:cNvPr id="15397" name="Line 79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80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6" name="Text Box 81"/>
          <p:cNvSpPr txBox="1">
            <a:spLocks noChangeArrowheads="1"/>
          </p:cNvSpPr>
          <p:nvPr/>
        </p:nvSpPr>
        <p:spPr bwMode="auto">
          <a:xfrm>
            <a:off x="915988" y="5400675"/>
            <a:ext cx="170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Calibri" charset="0"/>
              </a:rPr>
              <a:t>diamagnetic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Interacting orbitals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89050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Calibri" charset="0"/>
              </a:rPr>
              <a:t>The extent of orbital mixing is given by the integral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827338" y="2008188"/>
          <a:ext cx="32432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3" imgW="939600" imgH="203040" progId="Equation.3">
                  <p:embed/>
                </p:oleObj>
              </mc:Choice>
              <mc:Fallback>
                <p:oleObj name="Equation" r:id="rId3" imgW="939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2008188"/>
                        <a:ext cx="32432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966788" y="3587750"/>
            <a:ext cx="1619250" cy="2867025"/>
            <a:chOff x="749" y="2168"/>
            <a:chExt cx="1582" cy="1525"/>
          </a:xfrm>
        </p:grpSpPr>
        <p:sp>
          <p:nvSpPr>
            <p:cNvPr id="12318" name="Line 6"/>
            <p:cNvSpPr>
              <a:spLocks noChangeShapeType="1"/>
            </p:cNvSpPr>
            <p:nvPr/>
          </p:nvSpPr>
          <p:spPr bwMode="auto">
            <a:xfrm>
              <a:off x="749" y="369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7"/>
            <p:cNvSpPr>
              <a:spLocks noChangeShapeType="1"/>
            </p:cNvSpPr>
            <p:nvPr/>
          </p:nvSpPr>
          <p:spPr bwMode="auto">
            <a:xfrm>
              <a:off x="749" y="245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20" name="Group 8"/>
            <p:cNvGrpSpPr>
              <a:grpSpLocks/>
            </p:cNvGrpSpPr>
            <p:nvPr/>
          </p:nvGrpSpPr>
          <p:grpSpPr bwMode="auto">
            <a:xfrm>
              <a:off x="749" y="2168"/>
              <a:ext cx="1582" cy="1"/>
              <a:chOff x="627" y="2177"/>
              <a:chExt cx="1582" cy="1"/>
            </a:xfrm>
          </p:grpSpPr>
          <p:sp>
            <p:nvSpPr>
              <p:cNvPr id="12321" name="Line 9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2" name="Line 10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3" name="Line 11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294" name="Group 12"/>
          <p:cNvGrpSpPr>
            <a:grpSpLocks/>
          </p:cNvGrpSpPr>
          <p:nvPr/>
        </p:nvGrpSpPr>
        <p:grpSpPr bwMode="auto">
          <a:xfrm>
            <a:off x="6545263" y="3587750"/>
            <a:ext cx="1552575" cy="2867025"/>
            <a:chOff x="3236" y="2032"/>
            <a:chExt cx="1582" cy="1525"/>
          </a:xfrm>
        </p:grpSpPr>
        <p:sp>
          <p:nvSpPr>
            <p:cNvPr id="12312" name="Line 13"/>
            <p:cNvSpPr>
              <a:spLocks noChangeShapeType="1"/>
            </p:cNvSpPr>
            <p:nvPr/>
          </p:nvSpPr>
          <p:spPr bwMode="auto">
            <a:xfrm>
              <a:off x="4354" y="355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4"/>
            <p:cNvSpPr>
              <a:spLocks noChangeShapeType="1"/>
            </p:cNvSpPr>
            <p:nvPr/>
          </p:nvSpPr>
          <p:spPr bwMode="auto">
            <a:xfrm>
              <a:off x="4354" y="231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4" name="Group 15"/>
            <p:cNvGrpSpPr>
              <a:grpSpLocks/>
            </p:cNvGrpSpPr>
            <p:nvPr/>
          </p:nvGrpSpPr>
          <p:grpSpPr bwMode="auto">
            <a:xfrm>
              <a:off x="3236" y="2032"/>
              <a:ext cx="1582" cy="1"/>
              <a:chOff x="627" y="2177"/>
              <a:chExt cx="1582" cy="1"/>
            </a:xfrm>
          </p:grpSpPr>
          <p:sp>
            <p:nvSpPr>
              <p:cNvPr id="12315" name="Line 16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Line 17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7" name="Line 18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295" name="Text Box 19"/>
          <p:cNvSpPr txBox="1">
            <a:spLocks noChangeArrowheads="1"/>
          </p:cNvSpPr>
          <p:nvPr/>
        </p:nvSpPr>
        <p:spPr bwMode="auto">
          <a:xfrm>
            <a:off x="515938" y="6281738"/>
            <a:ext cx="38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2296" name="Text Box 20"/>
          <p:cNvSpPr txBox="1">
            <a:spLocks noChangeArrowheads="1"/>
          </p:cNvSpPr>
          <p:nvPr/>
        </p:nvSpPr>
        <p:spPr bwMode="auto">
          <a:xfrm>
            <a:off x="8202613" y="6281738"/>
            <a:ext cx="38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2297" name="Text Box 21"/>
          <p:cNvSpPr txBox="1">
            <a:spLocks noChangeArrowheads="1"/>
          </p:cNvSpPr>
          <p:nvPr/>
        </p:nvSpPr>
        <p:spPr bwMode="auto">
          <a:xfrm>
            <a:off x="527050" y="3940175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2298" name="Text Box 22"/>
          <p:cNvSpPr txBox="1">
            <a:spLocks noChangeArrowheads="1"/>
          </p:cNvSpPr>
          <p:nvPr/>
        </p:nvSpPr>
        <p:spPr bwMode="auto">
          <a:xfrm>
            <a:off x="8169275" y="3927475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2299" name="Text Box 23"/>
          <p:cNvSpPr txBox="1">
            <a:spLocks noChangeArrowheads="1"/>
          </p:cNvSpPr>
          <p:nvPr/>
        </p:nvSpPr>
        <p:spPr bwMode="auto">
          <a:xfrm>
            <a:off x="8158163" y="3403600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2300" name="Text Box 24"/>
          <p:cNvSpPr txBox="1">
            <a:spLocks noChangeArrowheads="1"/>
          </p:cNvSpPr>
          <p:nvPr/>
        </p:nvSpPr>
        <p:spPr bwMode="auto">
          <a:xfrm>
            <a:off x="506413" y="3403600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2301" name="Line 25"/>
          <p:cNvSpPr>
            <a:spLocks noChangeShapeType="1"/>
          </p:cNvSpPr>
          <p:nvPr/>
        </p:nvSpPr>
        <p:spPr bwMode="auto">
          <a:xfrm>
            <a:off x="4070350" y="6464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071938" y="65420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Oval 28"/>
          <p:cNvSpPr>
            <a:spLocks noChangeArrowheads="1"/>
          </p:cNvSpPr>
          <p:nvPr/>
        </p:nvSpPr>
        <p:spPr bwMode="auto">
          <a:xfrm>
            <a:off x="3306763" y="3725863"/>
            <a:ext cx="790575" cy="76993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30"/>
          <p:cNvSpPr>
            <a:spLocks noChangeArrowheads="1"/>
          </p:cNvSpPr>
          <p:nvPr/>
        </p:nvSpPr>
        <p:spPr bwMode="auto">
          <a:xfrm>
            <a:off x="4295775" y="3740150"/>
            <a:ext cx="790575" cy="76993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Oval 31"/>
          <p:cNvSpPr>
            <a:spLocks noChangeArrowheads="1"/>
          </p:cNvSpPr>
          <p:nvPr/>
        </p:nvSpPr>
        <p:spPr bwMode="auto">
          <a:xfrm>
            <a:off x="5103813" y="3721100"/>
            <a:ext cx="781050" cy="7810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6" name="Object 32"/>
          <p:cNvGraphicFramePr>
            <a:graphicFrameLocks noChangeAspect="1"/>
          </p:cNvGraphicFramePr>
          <p:nvPr/>
        </p:nvGraphicFramePr>
        <p:xfrm>
          <a:off x="2544763" y="3836988"/>
          <a:ext cx="6969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5" imgW="304668" imgH="228501" progId="Equation.3">
                  <p:embed/>
                </p:oleObj>
              </mc:Choice>
              <mc:Fallback>
                <p:oleObj name="Equation" r:id="rId5" imgW="304668" imgH="228501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3836988"/>
                        <a:ext cx="69691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33"/>
          <p:cNvGraphicFramePr>
            <a:graphicFrameLocks noChangeAspect="1"/>
          </p:cNvGraphicFramePr>
          <p:nvPr/>
        </p:nvGraphicFramePr>
        <p:xfrm>
          <a:off x="5980113" y="3838575"/>
          <a:ext cx="7556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7" imgW="330057" imgH="241195" progId="Equation.3">
                  <p:embed/>
                </p:oleObj>
              </mc:Choice>
              <mc:Fallback>
                <p:oleObj name="Equation" r:id="rId7" imgW="330057" imgH="241195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3838575"/>
                        <a:ext cx="7556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Oval 34"/>
          <p:cNvSpPr>
            <a:spLocks noChangeArrowheads="1"/>
          </p:cNvSpPr>
          <p:nvPr/>
        </p:nvSpPr>
        <p:spPr bwMode="auto">
          <a:xfrm>
            <a:off x="3870325" y="3879850"/>
            <a:ext cx="781050" cy="5016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Text Box 39"/>
          <p:cNvSpPr txBox="1">
            <a:spLocks noChangeArrowheads="1"/>
          </p:cNvSpPr>
          <p:nvPr/>
        </p:nvSpPr>
        <p:spPr bwMode="auto">
          <a:xfrm>
            <a:off x="1409700" y="4776788"/>
            <a:ext cx="6011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The 2s orbital on one atom </a:t>
            </a:r>
            <a:r>
              <a:rPr lang="en-US" i="1">
                <a:latin typeface="Calibri" charset="0"/>
              </a:rPr>
              <a:t>can</a:t>
            </a:r>
            <a:r>
              <a:rPr lang="en-US">
                <a:latin typeface="Calibri" charset="0"/>
              </a:rPr>
              <a:t> interact with the 2p from the other atom, but since they have different energies this is a smaller interaction than the 2s-2s interaction. We will deal with this later.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Interacting orbitals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89050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Calibri" charset="0"/>
              </a:rPr>
              <a:t>The extent of orbital mixing is given by the integral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790950" y="2008188"/>
          <a:ext cx="13160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3" imgW="380880" imgH="203040" progId="Equation.3">
                  <p:embed/>
                </p:oleObj>
              </mc:Choice>
              <mc:Fallback>
                <p:oleObj name="Equation" r:id="rId3" imgW="3808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2008188"/>
                        <a:ext cx="1316038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7" name="Group 12"/>
          <p:cNvGrpSpPr>
            <a:grpSpLocks/>
          </p:cNvGrpSpPr>
          <p:nvPr/>
        </p:nvGrpSpPr>
        <p:grpSpPr bwMode="auto">
          <a:xfrm>
            <a:off x="966788" y="3587750"/>
            <a:ext cx="1619250" cy="2867025"/>
            <a:chOff x="749" y="2168"/>
            <a:chExt cx="1582" cy="1525"/>
          </a:xfrm>
        </p:grpSpPr>
        <p:sp>
          <p:nvSpPr>
            <p:cNvPr id="13346" name="Line 13"/>
            <p:cNvSpPr>
              <a:spLocks noChangeShapeType="1"/>
            </p:cNvSpPr>
            <p:nvPr/>
          </p:nvSpPr>
          <p:spPr bwMode="auto">
            <a:xfrm>
              <a:off x="749" y="369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14"/>
            <p:cNvSpPr>
              <a:spLocks noChangeShapeType="1"/>
            </p:cNvSpPr>
            <p:nvPr/>
          </p:nvSpPr>
          <p:spPr bwMode="auto">
            <a:xfrm>
              <a:off x="749" y="2453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8" name="Group 15"/>
            <p:cNvGrpSpPr>
              <a:grpSpLocks/>
            </p:cNvGrpSpPr>
            <p:nvPr/>
          </p:nvGrpSpPr>
          <p:grpSpPr bwMode="auto">
            <a:xfrm>
              <a:off x="749" y="2168"/>
              <a:ext cx="1582" cy="1"/>
              <a:chOff x="627" y="2177"/>
              <a:chExt cx="1582" cy="1"/>
            </a:xfrm>
          </p:grpSpPr>
          <p:sp>
            <p:nvSpPr>
              <p:cNvPr id="13349" name="Line 16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17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18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18" name="Group 19"/>
          <p:cNvGrpSpPr>
            <a:grpSpLocks/>
          </p:cNvGrpSpPr>
          <p:nvPr/>
        </p:nvGrpSpPr>
        <p:grpSpPr bwMode="auto">
          <a:xfrm>
            <a:off x="6545263" y="3587750"/>
            <a:ext cx="1552575" cy="2867025"/>
            <a:chOff x="3236" y="2032"/>
            <a:chExt cx="1582" cy="1525"/>
          </a:xfrm>
        </p:grpSpPr>
        <p:sp>
          <p:nvSpPr>
            <p:cNvPr id="13340" name="Line 20"/>
            <p:cNvSpPr>
              <a:spLocks noChangeShapeType="1"/>
            </p:cNvSpPr>
            <p:nvPr/>
          </p:nvSpPr>
          <p:spPr bwMode="auto">
            <a:xfrm>
              <a:off x="4354" y="355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21"/>
            <p:cNvSpPr>
              <a:spLocks noChangeShapeType="1"/>
            </p:cNvSpPr>
            <p:nvPr/>
          </p:nvSpPr>
          <p:spPr bwMode="auto">
            <a:xfrm>
              <a:off x="4354" y="231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2" name="Group 22"/>
            <p:cNvGrpSpPr>
              <a:grpSpLocks/>
            </p:cNvGrpSpPr>
            <p:nvPr/>
          </p:nvGrpSpPr>
          <p:grpSpPr bwMode="auto">
            <a:xfrm>
              <a:off x="3236" y="2032"/>
              <a:ext cx="1582" cy="1"/>
              <a:chOff x="627" y="2177"/>
              <a:chExt cx="1582" cy="1"/>
            </a:xfrm>
          </p:grpSpPr>
          <p:sp>
            <p:nvSpPr>
              <p:cNvPr id="13343" name="Line 23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24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Line 25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19" name="Text Box 26"/>
          <p:cNvSpPr txBox="1">
            <a:spLocks noChangeArrowheads="1"/>
          </p:cNvSpPr>
          <p:nvPr/>
        </p:nvSpPr>
        <p:spPr bwMode="auto">
          <a:xfrm>
            <a:off x="515938" y="6281738"/>
            <a:ext cx="38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3320" name="Text Box 27"/>
          <p:cNvSpPr txBox="1">
            <a:spLocks noChangeArrowheads="1"/>
          </p:cNvSpPr>
          <p:nvPr/>
        </p:nvSpPr>
        <p:spPr bwMode="auto">
          <a:xfrm>
            <a:off x="8202613" y="6281738"/>
            <a:ext cx="38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13321" name="Text Box 28"/>
          <p:cNvSpPr txBox="1">
            <a:spLocks noChangeArrowheads="1"/>
          </p:cNvSpPr>
          <p:nvPr/>
        </p:nvSpPr>
        <p:spPr bwMode="auto">
          <a:xfrm>
            <a:off x="527050" y="3940175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3322" name="Text Box 29"/>
          <p:cNvSpPr txBox="1">
            <a:spLocks noChangeArrowheads="1"/>
          </p:cNvSpPr>
          <p:nvPr/>
        </p:nvSpPr>
        <p:spPr bwMode="auto">
          <a:xfrm>
            <a:off x="8169275" y="3927475"/>
            <a:ext cx="3889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13323" name="Text Box 30"/>
          <p:cNvSpPr txBox="1">
            <a:spLocks noChangeArrowheads="1"/>
          </p:cNvSpPr>
          <p:nvPr/>
        </p:nvSpPr>
        <p:spPr bwMode="auto">
          <a:xfrm>
            <a:off x="8158163" y="3403600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3324" name="Text Box 31"/>
          <p:cNvSpPr txBox="1">
            <a:spLocks noChangeArrowheads="1"/>
          </p:cNvSpPr>
          <p:nvPr/>
        </p:nvSpPr>
        <p:spPr bwMode="auto">
          <a:xfrm>
            <a:off x="506413" y="3403600"/>
            <a:ext cx="420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13325" name="Line 32"/>
          <p:cNvSpPr>
            <a:spLocks noChangeShapeType="1"/>
          </p:cNvSpPr>
          <p:nvPr/>
        </p:nvSpPr>
        <p:spPr bwMode="auto">
          <a:xfrm>
            <a:off x="4070350" y="6464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33"/>
          <p:cNvSpPr>
            <a:spLocks noChangeShapeType="1"/>
          </p:cNvSpPr>
          <p:nvPr/>
        </p:nvSpPr>
        <p:spPr bwMode="auto">
          <a:xfrm>
            <a:off x="4071938" y="65420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Oval 51"/>
          <p:cNvSpPr>
            <a:spLocks noChangeArrowheads="1"/>
          </p:cNvSpPr>
          <p:nvPr/>
        </p:nvSpPr>
        <p:spPr bwMode="auto">
          <a:xfrm>
            <a:off x="3608388" y="3725863"/>
            <a:ext cx="790575" cy="76993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54"/>
          <p:cNvSpPr>
            <a:spLocks noChangeArrowheads="1"/>
          </p:cNvSpPr>
          <p:nvPr/>
        </p:nvSpPr>
        <p:spPr bwMode="auto">
          <a:xfrm>
            <a:off x="4575175" y="3305175"/>
            <a:ext cx="790575" cy="76993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55"/>
          <p:cNvSpPr>
            <a:spLocks noChangeArrowheads="1"/>
          </p:cNvSpPr>
          <p:nvPr/>
        </p:nvSpPr>
        <p:spPr bwMode="auto">
          <a:xfrm>
            <a:off x="4579938" y="4122738"/>
            <a:ext cx="781050" cy="7810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30" name="Object 56"/>
          <p:cNvGraphicFramePr>
            <a:graphicFrameLocks noChangeAspect="1"/>
          </p:cNvGraphicFramePr>
          <p:nvPr/>
        </p:nvGraphicFramePr>
        <p:xfrm>
          <a:off x="2544763" y="3836988"/>
          <a:ext cx="6969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5" imgW="304668" imgH="228501" progId="Equation.3">
                  <p:embed/>
                </p:oleObj>
              </mc:Choice>
              <mc:Fallback>
                <p:oleObj name="Equation" r:id="rId5" imgW="304668" imgH="228501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3836988"/>
                        <a:ext cx="69691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57"/>
          <p:cNvGraphicFramePr>
            <a:graphicFrameLocks noChangeAspect="1"/>
          </p:cNvGraphicFramePr>
          <p:nvPr/>
        </p:nvGraphicFramePr>
        <p:xfrm>
          <a:off x="5448300" y="3838575"/>
          <a:ext cx="7270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7" imgW="317225" imgH="241091" progId="Equation.3">
                  <p:embed/>
                </p:oleObj>
              </mc:Choice>
              <mc:Fallback>
                <p:oleObj name="Equation" r:id="rId7" imgW="317225" imgH="241091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838575"/>
                        <a:ext cx="72707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Oval 58"/>
          <p:cNvSpPr>
            <a:spLocks noChangeArrowheads="1"/>
          </p:cNvSpPr>
          <p:nvPr/>
        </p:nvSpPr>
        <p:spPr bwMode="auto">
          <a:xfrm rot="1428940">
            <a:off x="4114800" y="4081463"/>
            <a:ext cx="781050" cy="5016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59"/>
          <p:cNvSpPr>
            <a:spLocks noChangeArrowheads="1"/>
          </p:cNvSpPr>
          <p:nvPr/>
        </p:nvSpPr>
        <p:spPr bwMode="auto">
          <a:xfrm rot="-1087071">
            <a:off x="4095750" y="3706813"/>
            <a:ext cx="781050" cy="5016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60"/>
          <p:cNvSpPr txBox="1">
            <a:spLocks noChangeArrowheads="1"/>
          </p:cNvSpPr>
          <p:nvPr/>
        </p:nvSpPr>
        <p:spPr bwMode="auto">
          <a:xfrm>
            <a:off x="3084513" y="31067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cancels</a:t>
            </a:r>
          </a:p>
        </p:txBody>
      </p:sp>
      <p:sp>
        <p:nvSpPr>
          <p:cNvPr id="13335" name="Freeform 61"/>
          <p:cNvSpPr>
            <a:spLocks/>
          </p:cNvSpPr>
          <p:nvPr/>
        </p:nvSpPr>
        <p:spPr bwMode="auto">
          <a:xfrm>
            <a:off x="3098800" y="3502025"/>
            <a:ext cx="1149350" cy="1871663"/>
          </a:xfrm>
          <a:custGeom>
            <a:avLst/>
            <a:gdLst>
              <a:gd name="T0" fmla="*/ 640119688 w 724"/>
              <a:gd name="T1" fmla="*/ 0 h 1179"/>
              <a:gd name="T2" fmla="*/ 196572188 w 724"/>
              <a:gd name="T3" fmla="*/ 2147483647 h 1179"/>
              <a:gd name="T4" fmla="*/ 1824593125 w 724"/>
              <a:gd name="T5" fmla="*/ 1804432357 h 1179"/>
              <a:gd name="T6" fmla="*/ 0 60000 65536"/>
              <a:gd name="T7" fmla="*/ 0 60000 65536"/>
              <a:gd name="T8" fmla="*/ 0 60000 65536"/>
              <a:gd name="T9" fmla="*/ 0 w 724"/>
              <a:gd name="T10" fmla="*/ 0 h 1179"/>
              <a:gd name="T11" fmla="*/ 724 w 724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4" h="1179">
                <a:moveTo>
                  <a:pt x="254" y="0"/>
                </a:moveTo>
                <a:cubicBezTo>
                  <a:pt x="127" y="470"/>
                  <a:pt x="0" y="941"/>
                  <a:pt x="78" y="1060"/>
                </a:cubicBezTo>
                <a:cubicBezTo>
                  <a:pt x="156" y="1179"/>
                  <a:pt x="440" y="947"/>
                  <a:pt x="724" y="716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Freeform 62"/>
          <p:cNvSpPr>
            <a:spLocks/>
          </p:cNvSpPr>
          <p:nvPr/>
        </p:nvSpPr>
        <p:spPr bwMode="auto">
          <a:xfrm>
            <a:off x="3713163" y="2830513"/>
            <a:ext cx="796925" cy="782637"/>
          </a:xfrm>
          <a:custGeom>
            <a:avLst/>
            <a:gdLst>
              <a:gd name="T0" fmla="*/ 0 w 502"/>
              <a:gd name="T1" fmla="*/ 481348742 h 493"/>
              <a:gd name="T2" fmla="*/ 1063505938 w 502"/>
              <a:gd name="T3" fmla="*/ 126007732 h 493"/>
              <a:gd name="T4" fmla="*/ 1204634688 w 502"/>
              <a:gd name="T5" fmla="*/ 1242435444 h 493"/>
              <a:gd name="T6" fmla="*/ 0 60000 65536"/>
              <a:gd name="T7" fmla="*/ 0 60000 65536"/>
              <a:gd name="T8" fmla="*/ 0 60000 65536"/>
              <a:gd name="T9" fmla="*/ 0 w 502"/>
              <a:gd name="T10" fmla="*/ 0 h 493"/>
              <a:gd name="T11" fmla="*/ 502 w 502"/>
              <a:gd name="T12" fmla="*/ 493 h 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2" h="493">
                <a:moveTo>
                  <a:pt x="0" y="191"/>
                </a:moveTo>
                <a:cubicBezTo>
                  <a:pt x="171" y="95"/>
                  <a:pt x="342" y="0"/>
                  <a:pt x="422" y="50"/>
                </a:cubicBezTo>
                <a:cubicBezTo>
                  <a:pt x="502" y="100"/>
                  <a:pt x="490" y="296"/>
                  <a:pt x="478" y="493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Text Box 63"/>
          <p:cNvSpPr txBox="1">
            <a:spLocks noChangeArrowheads="1"/>
          </p:cNvSpPr>
          <p:nvPr/>
        </p:nvSpPr>
        <p:spPr bwMode="auto">
          <a:xfrm>
            <a:off x="1323975" y="5346700"/>
            <a:ext cx="6532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</a:rPr>
              <a:t>There is no net interaction between these orbitals.</a:t>
            </a:r>
          </a:p>
          <a:p>
            <a:pPr algn="ctr" eaLnBrk="1" hangingPunct="1"/>
            <a:r>
              <a:rPr lang="en-US">
                <a:latin typeface="Calibri" charset="0"/>
              </a:rPr>
              <a:t>The positive-positive term is cancelled by the positive-negative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More refined MO diagram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33500"/>
            <a:ext cx="8229600" cy="5445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Symbol" charset="0"/>
              </a:rPr>
              <a:t>s</a:t>
            </a:r>
            <a:r>
              <a:rPr lang="en-US">
                <a:latin typeface="Calibri" charset="0"/>
              </a:rPr>
              <a:t> orbitals can now interact</a:t>
            </a:r>
            <a:endParaRPr lang="en-US" i="1">
              <a:latin typeface="Calibri" charset="0"/>
            </a:endParaRP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1214438" y="60658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1214438" y="45767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17"/>
          <p:cNvSpPr>
            <a:spLocks noChangeShapeType="1"/>
          </p:cNvSpPr>
          <p:nvPr/>
        </p:nvSpPr>
        <p:spPr bwMode="auto">
          <a:xfrm>
            <a:off x="1208088" y="38639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18"/>
          <p:cNvSpPr>
            <a:spLocks noChangeShapeType="1"/>
          </p:cNvSpPr>
          <p:nvPr/>
        </p:nvSpPr>
        <p:spPr bwMode="auto">
          <a:xfrm>
            <a:off x="1214438" y="22510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19"/>
          <p:cNvGrpSpPr>
            <a:grpSpLocks/>
          </p:cNvGrpSpPr>
          <p:nvPr/>
        </p:nvGrpSpPr>
        <p:grpSpPr bwMode="auto">
          <a:xfrm>
            <a:off x="742950" y="3365500"/>
            <a:ext cx="1666875" cy="3175"/>
            <a:chOff x="2281" y="2099"/>
            <a:chExt cx="1050" cy="2"/>
          </a:xfrm>
        </p:grpSpPr>
        <p:sp>
          <p:nvSpPr>
            <p:cNvPr id="17441" name="Line 20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21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7" name="Group 22"/>
          <p:cNvGrpSpPr>
            <a:grpSpLocks/>
          </p:cNvGrpSpPr>
          <p:nvPr/>
        </p:nvGrpSpPr>
        <p:grpSpPr bwMode="auto">
          <a:xfrm>
            <a:off x="747713" y="2722563"/>
            <a:ext cx="1666875" cy="3175"/>
            <a:chOff x="2281" y="2099"/>
            <a:chExt cx="1050" cy="2"/>
          </a:xfrm>
        </p:grpSpPr>
        <p:sp>
          <p:nvSpPr>
            <p:cNvPr id="17439" name="Line 23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24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7418" name="Object 57"/>
          <p:cNvGraphicFramePr>
            <a:graphicFrameLocks noChangeAspect="1"/>
          </p:cNvGraphicFramePr>
          <p:nvPr/>
        </p:nvGraphicFramePr>
        <p:xfrm>
          <a:off x="407988" y="2009775"/>
          <a:ext cx="738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09775"/>
                        <a:ext cx="7381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58"/>
          <p:cNvGraphicFramePr>
            <a:graphicFrameLocks noChangeAspect="1"/>
          </p:cNvGraphicFramePr>
          <p:nvPr/>
        </p:nvGraphicFramePr>
        <p:xfrm>
          <a:off x="0" y="2514600"/>
          <a:ext cx="714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5" imgW="368300" imgH="228600" progId="Equation.3">
                  <p:embed/>
                </p:oleObj>
              </mc:Choice>
              <mc:Fallback>
                <p:oleObj name="Equation" r:id="rId5" imgW="368300" imgH="2286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7143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59"/>
          <p:cNvGraphicFramePr>
            <a:graphicFrameLocks noChangeAspect="1"/>
          </p:cNvGraphicFramePr>
          <p:nvPr/>
        </p:nvGraphicFramePr>
        <p:xfrm>
          <a:off x="449263" y="3686175"/>
          <a:ext cx="665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686175"/>
                        <a:ext cx="6651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60"/>
          <p:cNvGraphicFramePr>
            <a:graphicFrameLocks noChangeAspect="1"/>
          </p:cNvGraphicFramePr>
          <p:nvPr/>
        </p:nvGraphicFramePr>
        <p:xfrm>
          <a:off x="0" y="3198813"/>
          <a:ext cx="64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5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98813"/>
                        <a:ext cx="641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61"/>
          <p:cNvGraphicFramePr>
            <a:graphicFrameLocks noChangeAspect="1"/>
          </p:cNvGraphicFramePr>
          <p:nvPr/>
        </p:nvGraphicFramePr>
        <p:xfrm>
          <a:off x="534988" y="5876925"/>
          <a:ext cx="5921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6" name="Equation" r:id="rId11" imgW="304404" imgH="177569" progId="Equation.3">
                  <p:embed/>
                </p:oleObj>
              </mc:Choice>
              <mc:Fallback>
                <p:oleObj name="Equation" r:id="rId11" imgW="304404" imgH="177569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876925"/>
                        <a:ext cx="5921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62"/>
          <p:cNvGraphicFramePr>
            <a:graphicFrameLocks noChangeAspect="1"/>
          </p:cNvGraphicFramePr>
          <p:nvPr/>
        </p:nvGraphicFramePr>
        <p:xfrm>
          <a:off x="481013" y="4384675"/>
          <a:ext cx="666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7" name="Equation" r:id="rId13" imgW="342751" imgH="203112" progId="Equation.3">
                  <p:embed/>
                </p:oleObj>
              </mc:Choice>
              <mc:Fallback>
                <p:oleObj name="Equation" r:id="rId13" imgW="342751" imgH="203112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384675"/>
                        <a:ext cx="6667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Line 79"/>
          <p:cNvSpPr>
            <a:spLocks noChangeShapeType="1"/>
          </p:cNvSpPr>
          <p:nvPr/>
        </p:nvSpPr>
        <p:spPr bwMode="auto">
          <a:xfrm flipV="1">
            <a:off x="1990725" y="3217863"/>
            <a:ext cx="2640013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80"/>
          <p:cNvSpPr>
            <a:spLocks noChangeShapeType="1"/>
          </p:cNvSpPr>
          <p:nvPr/>
        </p:nvSpPr>
        <p:spPr bwMode="auto">
          <a:xfrm>
            <a:off x="1982788" y="6069013"/>
            <a:ext cx="2706687" cy="620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81"/>
          <p:cNvSpPr>
            <a:spLocks noChangeShapeType="1"/>
          </p:cNvSpPr>
          <p:nvPr/>
        </p:nvSpPr>
        <p:spPr bwMode="auto">
          <a:xfrm>
            <a:off x="4646613" y="323215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82"/>
          <p:cNvSpPr>
            <a:spLocks noChangeShapeType="1"/>
          </p:cNvSpPr>
          <p:nvPr/>
        </p:nvSpPr>
        <p:spPr bwMode="auto">
          <a:xfrm>
            <a:off x="4697413" y="66833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7428" name="Object 83"/>
          <p:cNvGraphicFramePr>
            <a:graphicFrameLocks noChangeAspect="1"/>
          </p:cNvGraphicFramePr>
          <p:nvPr/>
        </p:nvGraphicFramePr>
        <p:xfrm>
          <a:off x="5521325" y="309403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8" name="Equation" r:id="rId15" imgW="152334" imgH="139639" progId="Equation.3">
                  <p:embed/>
                </p:oleObj>
              </mc:Choice>
              <mc:Fallback>
                <p:oleObj name="Equation" r:id="rId15" imgW="152334" imgH="139639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09403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9" name="Object 84"/>
          <p:cNvGraphicFramePr>
            <a:graphicFrameLocks noChangeAspect="1"/>
          </p:cNvGraphicFramePr>
          <p:nvPr/>
        </p:nvGraphicFramePr>
        <p:xfrm>
          <a:off x="5570538" y="655478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9" name="Equation" r:id="rId17" imgW="152334" imgH="139639" progId="Equation.3">
                  <p:embed/>
                </p:oleObj>
              </mc:Choice>
              <mc:Fallback>
                <p:oleObj name="Equation" r:id="rId17" imgW="152334" imgH="139639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655478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4"/>
          <p:cNvGraphicFramePr>
            <a:graphicFrameLocks noChangeAspect="1"/>
          </p:cNvGraphicFramePr>
          <p:nvPr/>
        </p:nvGraphicFramePr>
        <p:xfrm>
          <a:off x="5014913" y="4014788"/>
          <a:ext cx="3243262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0" name="Equation" r:id="rId18" imgW="939600" imgH="203040" progId="Equation.3">
                  <p:embed/>
                </p:oleObj>
              </mc:Choice>
              <mc:Fallback>
                <p:oleObj name="Equation" r:id="rId18" imgW="939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4913" y="4014788"/>
                        <a:ext cx="3243262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7" name="Oval 28"/>
          <p:cNvSpPr>
            <a:spLocks noChangeArrowheads="1"/>
          </p:cNvSpPr>
          <p:nvPr/>
        </p:nvSpPr>
        <p:spPr bwMode="auto">
          <a:xfrm>
            <a:off x="5434013" y="4860925"/>
            <a:ext cx="790575" cy="769938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Oval 30"/>
          <p:cNvSpPr>
            <a:spLocks noChangeArrowheads="1"/>
          </p:cNvSpPr>
          <p:nvPr/>
        </p:nvSpPr>
        <p:spPr bwMode="auto">
          <a:xfrm>
            <a:off x="6423025" y="4875213"/>
            <a:ext cx="790575" cy="769937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Oval 31"/>
          <p:cNvSpPr>
            <a:spLocks noChangeArrowheads="1"/>
          </p:cNvSpPr>
          <p:nvPr/>
        </p:nvSpPr>
        <p:spPr bwMode="auto">
          <a:xfrm>
            <a:off x="7231063" y="4856163"/>
            <a:ext cx="781050" cy="78105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34" name="Object 32"/>
          <p:cNvGraphicFramePr>
            <a:graphicFrameLocks noChangeAspect="1"/>
          </p:cNvGraphicFramePr>
          <p:nvPr/>
        </p:nvGraphicFramePr>
        <p:xfrm>
          <a:off x="4672013" y="4972050"/>
          <a:ext cx="69691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1" name="Equation" r:id="rId20" imgW="304668" imgH="228501" progId="Equation.3">
                  <p:embed/>
                </p:oleObj>
              </mc:Choice>
              <mc:Fallback>
                <p:oleObj name="Equation" r:id="rId20" imgW="304668" imgH="228501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4972050"/>
                        <a:ext cx="696912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5" name="Object 33"/>
          <p:cNvGraphicFramePr>
            <a:graphicFrameLocks noChangeAspect="1"/>
          </p:cNvGraphicFramePr>
          <p:nvPr/>
        </p:nvGraphicFramePr>
        <p:xfrm>
          <a:off x="8107363" y="4973638"/>
          <a:ext cx="7556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2" name="Equation" r:id="rId22" imgW="330057" imgH="241195" progId="Equation.3">
                  <p:embed/>
                </p:oleObj>
              </mc:Choice>
              <mc:Fallback>
                <p:oleObj name="Equation" r:id="rId22" imgW="330057" imgH="241195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363" y="4973638"/>
                        <a:ext cx="75565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Oval 34"/>
          <p:cNvSpPr>
            <a:spLocks noChangeArrowheads="1"/>
          </p:cNvSpPr>
          <p:nvPr/>
        </p:nvSpPr>
        <p:spPr bwMode="auto">
          <a:xfrm>
            <a:off x="5997575" y="5014913"/>
            <a:ext cx="781050" cy="50165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More refined MO diagram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33500"/>
            <a:ext cx="8229600" cy="5445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Symbol" charset="0"/>
              </a:rPr>
              <a:t>s*</a:t>
            </a:r>
            <a:r>
              <a:rPr lang="en-US">
                <a:latin typeface="Calibri" charset="0"/>
              </a:rPr>
              <a:t> orbitals can interact</a:t>
            </a:r>
            <a:endParaRPr lang="en-US" i="1">
              <a:latin typeface="Calibri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214438" y="60658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214438" y="45767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208088" y="38639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214438" y="22510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742950" y="3365500"/>
            <a:ext cx="1666875" cy="3175"/>
            <a:chOff x="2281" y="2099"/>
            <a:chExt cx="1050" cy="2"/>
          </a:xfrm>
        </p:grpSpPr>
        <p:sp>
          <p:nvSpPr>
            <p:cNvPr id="18462" name="Line 9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10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1" name="Group 11"/>
          <p:cNvGrpSpPr>
            <a:grpSpLocks/>
          </p:cNvGrpSpPr>
          <p:nvPr/>
        </p:nvGrpSpPr>
        <p:grpSpPr bwMode="auto">
          <a:xfrm>
            <a:off x="747713" y="2722563"/>
            <a:ext cx="1666875" cy="3175"/>
            <a:chOff x="2281" y="2099"/>
            <a:chExt cx="1050" cy="2"/>
          </a:xfrm>
        </p:grpSpPr>
        <p:sp>
          <p:nvSpPr>
            <p:cNvPr id="18460" name="Line 12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Line 13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8442" name="Object 14"/>
          <p:cNvGraphicFramePr>
            <a:graphicFrameLocks noChangeAspect="1"/>
          </p:cNvGraphicFramePr>
          <p:nvPr/>
        </p:nvGraphicFramePr>
        <p:xfrm>
          <a:off x="407988" y="2009775"/>
          <a:ext cx="738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09775"/>
                        <a:ext cx="7381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5"/>
          <p:cNvGraphicFramePr>
            <a:graphicFrameLocks noChangeAspect="1"/>
          </p:cNvGraphicFramePr>
          <p:nvPr/>
        </p:nvGraphicFramePr>
        <p:xfrm>
          <a:off x="0" y="2514600"/>
          <a:ext cx="714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5" imgW="368300" imgH="228600" progId="Equation.3">
                  <p:embed/>
                </p:oleObj>
              </mc:Choice>
              <mc:Fallback>
                <p:oleObj name="Equation" r:id="rId5" imgW="3683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7143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6"/>
          <p:cNvGraphicFramePr>
            <a:graphicFrameLocks noChangeAspect="1"/>
          </p:cNvGraphicFramePr>
          <p:nvPr/>
        </p:nvGraphicFramePr>
        <p:xfrm>
          <a:off x="449263" y="3686175"/>
          <a:ext cx="665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686175"/>
                        <a:ext cx="6651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7"/>
          <p:cNvGraphicFramePr>
            <a:graphicFrameLocks noChangeAspect="1"/>
          </p:cNvGraphicFramePr>
          <p:nvPr/>
        </p:nvGraphicFramePr>
        <p:xfrm>
          <a:off x="0" y="3198813"/>
          <a:ext cx="64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98813"/>
                        <a:ext cx="641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8"/>
          <p:cNvGraphicFramePr>
            <a:graphicFrameLocks noChangeAspect="1"/>
          </p:cNvGraphicFramePr>
          <p:nvPr/>
        </p:nvGraphicFramePr>
        <p:xfrm>
          <a:off x="534988" y="5876925"/>
          <a:ext cx="5921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11" imgW="304404" imgH="177569" progId="Equation.3">
                  <p:embed/>
                </p:oleObj>
              </mc:Choice>
              <mc:Fallback>
                <p:oleObj name="Equation" r:id="rId11" imgW="304404" imgH="17756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876925"/>
                        <a:ext cx="5921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9"/>
          <p:cNvGraphicFramePr>
            <a:graphicFrameLocks noChangeAspect="1"/>
          </p:cNvGraphicFramePr>
          <p:nvPr/>
        </p:nvGraphicFramePr>
        <p:xfrm>
          <a:off x="481013" y="4384675"/>
          <a:ext cx="666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13" imgW="342751" imgH="203112" progId="Equation.3">
                  <p:embed/>
                </p:oleObj>
              </mc:Choice>
              <mc:Fallback>
                <p:oleObj name="Equation" r:id="rId13" imgW="342751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384675"/>
                        <a:ext cx="6667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0"/>
          <p:cNvSpPr>
            <a:spLocks noChangeShapeType="1"/>
          </p:cNvSpPr>
          <p:nvPr/>
        </p:nvSpPr>
        <p:spPr bwMode="auto">
          <a:xfrm flipV="1">
            <a:off x="1990725" y="3217863"/>
            <a:ext cx="2640013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21"/>
          <p:cNvSpPr>
            <a:spLocks noChangeShapeType="1"/>
          </p:cNvSpPr>
          <p:nvPr/>
        </p:nvSpPr>
        <p:spPr bwMode="auto">
          <a:xfrm>
            <a:off x="1982788" y="6069013"/>
            <a:ext cx="2706687" cy="620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2"/>
          <p:cNvSpPr>
            <a:spLocks noChangeShapeType="1"/>
          </p:cNvSpPr>
          <p:nvPr/>
        </p:nvSpPr>
        <p:spPr bwMode="auto">
          <a:xfrm>
            <a:off x="4646613" y="323215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3"/>
          <p:cNvSpPr>
            <a:spLocks noChangeShapeType="1"/>
          </p:cNvSpPr>
          <p:nvPr/>
        </p:nvSpPr>
        <p:spPr bwMode="auto">
          <a:xfrm>
            <a:off x="4697413" y="66833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52" name="Object 24"/>
          <p:cNvGraphicFramePr>
            <a:graphicFrameLocks noChangeAspect="1"/>
          </p:cNvGraphicFramePr>
          <p:nvPr/>
        </p:nvGraphicFramePr>
        <p:xfrm>
          <a:off x="5521325" y="309403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name="Equation" r:id="rId15" imgW="152334" imgH="139639" progId="Equation.3">
                  <p:embed/>
                </p:oleObj>
              </mc:Choice>
              <mc:Fallback>
                <p:oleObj name="Equation" r:id="rId15" imgW="152334" imgH="13963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09403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25"/>
          <p:cNvGraphicFramePr>
            <a:graphicFrameLocks noChangeAspect="1"/>
          </p:cNvGraphicFramePr>
          <p:nvPr/>
        </p:nvGraphicFramePr>
        <p:xfrm>
          <a:off x="5570538" y="655478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name="Equation" r:id="rId17" imgW="152334" imgH="139639" progId="Equation.3">
                  <p:embed/>
                </p:oleObj>
              </mc:Choice>
              <mc:Fallback>
                <p:oleObj name="Equation" r:id="rId17" imgW="152334" imgH="13963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655478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Line 26"/>
          <p:cNvSpPr>
            <a:spLocks noChangeShapeType="1"/>
          </p:cNvSpPr>
          <p:nvPr/>
        </p:nvSpPr>
        <p:spPr bwMode="auto">
          <a:xfrm>
            <a:off x="4638675" y="2019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7"/>
          <p:cNvSpPr>
            <a:spLocks noChangeShapeType="1"/>
          </p:cNvSpPr>
          <p:nvPr/>
        </p:nvSpPr>
        <p:spPr bwMode="auto">
          <a:xfrm flipV="1">
            <a:off x="1973263" y="2017713"/>
            <a:ext cx="26289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8"/>
          <p:cNvSpPr>
            <a:spLocks noChangeShapeType="1"/>
          </p:cNvSpPr>
          <p:nvPr/>
        </p:nvSpPr>
        <p:spPr bwMode="auto">
          <a:xfrm>
            <a:off x="1978025" y="4579938"/>
            <a:ext cx="2606675" cy="117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9"/>
          <p:cNvSpPr>
            <a:spLocks noChangeShapeType="1"/>
          </p:cNvSpPr>
          <p:nvPr/>
        </p:nvSpPr>
        <p:spPr bwMode="auto">
          <a:xfrm>
            <a:off x="4643438" y="46990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8458" name="Object 30"/>
          <p:cNvGraphicFramePr>
            <a:graphicFrameLocks noChangeAspect="1"/>
          </p:cNvGraphicFramePr>
          <p:nvPr/>
        </p:nvGraphicFramePr>
        <p:xfrm>
          <a:off x="5468938" y="1825625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Equation" r:id="rId18" imgW="190417" imgH="203112" progId="Equation.3">
                  <p:embed/>
                </p:oleObj>
              </mc:Choice>
              <mc:Fallback>
                <p:oleObj name="Equation" r:id="rId18" imgW="190417" imgH="20311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1825625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9" name="Object 31"/>
          <p:cNvGraphicFramePr>
            <a:graphicFrameLocks noChangeAspect="1"/>
          </p:cNvGraphicFramePr>
          <p:nvPr/>
        </p:nvGraphicFramePr>
        <p:xfrm>
          <a:off x="5527675" y="4483100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" name="Equation" r:id="rId20" imgW="190417" imgH="203112" progId="Equation.3">
                  <p:embed/>
                </p:oleObj>
              </mc:Choice>
              <mc:Fallback>
                <p:oleObj name="Equation" r:id="rId20" imgW="190417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4483100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More refined MO diagram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33500"/>
            <a:ext cx="8229600" cy="5445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Symbol" charset="0"/>
              </a:rPr>
              <a:t>p</a:t>
            </a:r>
            <a:r>
              <a:rPr lang="en-US">
                <a:latin typeface="Calibri" charset="0"/>
              </a:rPr>
              <a:t> orbitals do not interact</a:t>
            </a:r>
            <a:endParaRPr lang="en-US" i="1">
              <a:latin typeface="Calibri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214438" y="60658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214438" y="45767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208088" y="38639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214438" y="22510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742950" y="3365500"/>
            <a:ext cx="1666875" cy="3175"/>
            <a:chOff x="2281" y="2099"/>
            <a:chExt cx="1050" cy="2"/>
          </a:xfrm>
        </p:grpSpPr>
        <p:sp>
          <p:nvSpPr>
            <p:cNvPr id="19494" name="Line 9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10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5" name="Group 11"/>
          <p:cNvGrpSpPr>
            <a:grpSpLocks/>
          </p:cNvGrpSpPr>
          <p:nvPr/>
        </p:nvGrpSpPr>
        <p:grpSpPr bwMode="auto">
          <a:xfrm>
            <a:off x="747713" y="2722563"/>
            <a:ext cx="1666875" cy="3175"/>
            <a:chOff x="2281" y="2099"/>
            <a:chExt cx="1050" cy="2"/>
          </a:xfrm>
        </p:grpSpPr>
        <p:sp>
          <p:nvSpPr>
            <p:cNvPr id="19492" name="Line 12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13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9466" name="Object 14"/>
          <p:cNvGraphicFramePr>
            <a:graphicFrameLocks noChangeAspect="1"/>
          </p:cNvGraphicFramePr>
          <p:nvPr/>
        </p:nvGraphicFramePr>
        <p:xfrm>
          <a:off x="407988" y="2009775"/>
          <a:ext cx="738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09775"/>
                        <a:ext cx="7381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5"/>
          <p:cNvGraphicFramePr>
            <a:graphicFrameLocks noChangeAspect="1"/>
          </p:cNvGraphicFramePr>
          <p:nvPr/>
        </p:nvGraphicFramePr>
        <p:xfrm>
          <a:off x="0" y="2514600"/>
          <a:ext cx="714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quation" r:id="rId5" imgW="368300" imgH="228600" progId="Equation.3">
                  <p:embed/>
                </p:oleObj>
              </mc:Choice>
              <mc:Fallback>
                <p:oleObj name="Equation" r:id="rId5" imgW="3683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7143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6"/>
          <p:cNvGraphicFramePr>
            <a:graphicFrameLocks noChangeAspect="1"/>
          </p:cNvGraphicFramePr>
          <p:nvPr/>
        </p:nvGraphicFramePr>
        <p:xfrm>
          <a:off x="449263" y="3686175"/>
          <a:ext cx="665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4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686175"/>
                        <a:ext cx="6651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7"/>
          <p:cNvGraphicFramePr>
            <a:graphicFrameLocks noChangeAspect="1"/>
          </p:cNvGraphicFramePr>
          <p:nvPr/>
        </p:nvGraphicFramePr>
        <p:xfrm>
          <a:off x="0" y="3198813"/>
          <a:ext cx="64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98813"/>
                        <a:ext cx="641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8"/>
          <p:cNvGraphicFramePr>
            <a:graphicFrameLocks noChangeAspect="1"/>
          </p:cNvGraphicFramePr>
          <p:nvPr/>
        </p:nvGraphicFramePr>
        <p:xfrm>
          <a:off x="534988" y="5876925"/>
          <a:ext cx="5921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Equation" r:id="rId11" imgW="304404" imgH="177569" progId="Equation.3">
                  <p:embed/>
                </p:oleObj>
              </mc:Choice>
              <mc:Fallback>
                <p:oleObj name="Equation" r:id="rId11" imgW="304404" imgH="17756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876925"/>
                        <a:ext cx="5921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9"/>
          <p:cNvGraphicFramePr>
            <a:graphicFrameLocks noChangeAspect="1"/>
          </p:cNvGraphicFramePr>
          <p:nvPr/>
        </p:nvGraphicFramePr>
        <p:xfrm>
          <a:off x="481013" y="4384675"/>
          <a:ext cx="666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7" name="Equation" r:id="rId13" imgW="342751" imgH="203112" progId="Equation.3">
                  <p:embed/>
                </p:oleObj>
              </mc:Choice>
              <mc:Fallback>
                <p:oleObj name="Equation" r:id="rId13" imgW="342751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384675"/>
                        <a:ext cx="6667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2" name="Line 20"/>
          <p:cNvSpPr>
            <a:spLocks noChangeShapeType="1"/>
          </p:cNvSpPr>
          <p:nvPr/>
        </p:nvSpPr>
        <p:spPr bwMode="auto">
          <a:xfrm flipV="1">
            <a:off x="1990725" y="3217863"/>
            <a:ext cx="2640013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>
            <a:off x="1982788" y="6069013"/>
            <a:ext cx="2706687" cy="620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>
            <a:off x="4646613" y="323215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3"/>
          <p:cNvSpPr>
            <a:spLocks noChangeShapeType="1"/>
          </p:cNvSpPr>
          <p:nvPr/>
        </p:nvSpPr>
        <p:spPr bwMode="auto">
          <a:xfrm>
            <a:off x="4697413" y="66833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76" name="Object 24"/>
          <p:cNvGraphicFramePr>
            <a:graphicFrameLocks noChangeAspect="1"/>
          </p:cNvGraphicFramePr>
          <p:nvPr/>
        </p:nvGraphicFramePr>
        <p:xfrm>
          <a:off x="5521325" y="309403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8" name="Equation" r:id="rId15" imgW="152334" imgH="139639" progId="Equation.3">
                  <p:embed/>
                </p:oleObj>
              </mc:Choice>
              <mc:Fallback>
                <p:oleObj name="Equation" r:id="rId15" imgW="152334" imgH="13963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09403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25"/>
          <p:cNvGraphicFramePr>
            <a:graphicFrameLocks noChangeAspect="1"/>
          </p:cNvGraphicFramePr>
          <p:nvPr/>
        </p:nvGraphicFramePr>
        <p:xfrm>
          <a:off x="5570538" y="655478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9" name="Equation" r:id="rId17" imgW="152334" imgH="139639" progId="Equation.3">
                  <p:embed/>
                </p:oleObj>
              </mc:Choice>
              <mc:Fallback>
                <p:oleObj name="Equation" r:id="rId17" imgW="152334" imgH="13963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655478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4638675" y="2019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7"/>
          <p:cNvSpPr>
            <a:spLocks noChangeShapeType="1"/>
          </p:cNvSpPr>
          <p:nvPr/>
        </p:nvSpPr>
        <p:spPr bwMode="auto">
          <a:xfrm flipV="1">
            <a:off x="1973263" y="2017713"/>
            <a:ext cx="26289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8"/>
          <p:cNvSpPr>
            <a:spLocks noChangeShapeType="1"/>
          </p:cNvSpPr>
          <p:nvPr/>
        </p:nvSpPr>
        <p:spPr bwMode="auto">
          <a:xfrm>
            <a:off x="1978025" y="4579938"/>
            <a:ext cx="2606675" cy="117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9"/>
          <p:cNvSpPr>
            <a:spLocks noChangeShapeType="1"/>
          </p:cNvSpPr>
          <p:nvPr/>
        </p:nvSpPr>
        <p:spPr bwMode="auto">
          <a:xfrm>
            <a:off x="4643438" y="46990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82" name="Object 30"/>
          <p:cNvGraphicFramePr>
            <a:graphicFrameLocks noChangeAspect="1"/>
          </p:cNvGraphicFramePr>
          <p:nvPr/>
        </p:nvGraphicFramePr>
        <p:xfrm>
          <a:off x="5468938" y="1825625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0" name="Equation" r:id="rId18" imgW="190417" imgH="203112" progId="Equation.3">
                  <p:embed/>
                </p:oleObj>
              </mc:Choice>
              <mc:Fallback>
                <p:oleObj name="Equation" r:id="rId18" imgW="190417" imgH="20311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1825625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3" name="Object 31"/>
          <p:cNvGraphicFramePr>
            <a:graphicFrameLocks noChangeAspect="1"/>
          </p:cNvGraphicFramePr>
          <p:nvPr/>
        </p:nvGraphicFramePr>
        <p:xfrm>
          <a:off x="5527675" y="4483100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20" imgW="190417" imgH="203112" progId="Equation.3">
                  <p:embed/>
                </p:oleObj>
              </mc:Choice>
              <mc:Fallback>
                <p:oleObj name="Equation" r:id="rId20" imgW="190417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4483100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84" name="Group 32"/>
          <p:cNvGrpSpPr>
            <a:grpSpLocks/>
          </p:cNvGrpSpPr>
          <p:nvPr/>
        </p:nvGrpSpPr>
        <p:grpSpPr bwMode="auto">
          <a:xfrm>
            <a:off x="4186238" y="2716213"/>
            <a:ext cx="1666875" cy="3175"/>
            <a:chOff x="2281" y="2099"/>
            <a:chExt cx="1050" cy="2"/>
          </a:xfrm>
        </p:grpSpPr>
        <p:sp>
          <p:nvSpPr>
            <p:cNvPr id="19490" name="Line 33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34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9485" name="Object 35"/>
          <p:cNvGraphicFramePr>
            <a:graphicFrameLocks noChangeAspect="1"/>
          </p:cNvGraphicFramePr>
          <p:nvPr/>
        </p:nvGraphicFramePr>
        <p:xfrm>
          <a:off x="4000500" y="2709863"/>
          <a:ext cx="369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Equation" r:id="rId21" imgW="190417" imgH="203112" progId="Equation.3">
                  <p:embed/>
                </p:oleObj>
              </mc:Choice>
              <mc:Fallback>
                <p:oleObj name="Equation" r:id="rId21" imgW="190417" imgH="203112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09863"/>
                        <a:ext cx="3698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86" name="Group 36"/>
          <p:cNvGrpSpPr>
            <a:grpSpLocks/>
          </p:cNvGrpSpPr>
          <p:nvPr/>
        </p:nvGrpSpPr>
        <p:grpSpPr bwMode="auto">
          <a:xfrm>
            <a:off x="4225925" y="3381375"/>
            <a:ext cx="1666875" cy="3175"/>
            <a:chOff x="2281" y="2099"/>
            <a:chExt cx="1050" cy="2"/>
          </a:xfrm>
        </p:grpSpPr>
        <p:sp>
          <p:nvSpPr>
            <p:cNvPr id="19488" name="Line 37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38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9487" name="Object 39"/>
          <p:cNvGraphicFramePr>
            <a:graphicFrameLocks noChangeAspect="1"/>
          </p:cNvGraphicFramePr>
          <p:nvPr/>
        </p:nvGraphicFramePr>
        <p:xfrm>
          <a:off x="4046538" y="3443288"/>
          <a:ext cx="2714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23" imgW="139700" imgH="139700" progId="Equation.3">
                  <p:embed/>
                </p:oleObj>
              </mc:Choice>
              <mc:Fallback>
                <p:oleObj name="Equation" r:id="rId23" imgW="139700" imgH="139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3443288"/>
                        <a:ext cx="2714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More refined MO diagram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222375"/>
            <a:ext cx="8229600" cy="5445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>
                <a:latin typeface="Calibri" charset="0"/>
              </a:rPr>
              <a:t>sp mixing</a:t>
            </a:r>
            <a:endParaRPr lang="en-US" i="1">
              <a:latin typeface="Calibri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214438" y="60658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214438" y="45767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208088" y="38639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214438" y="22510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742950" y="3365500"/>
            <a:ext cx="1666875" cy="3175"/>
            <a:chOff x="2281" y="2099"/>
            <a:chExt cx="1050" cy="2"/>
          </a:xfrm>
        </p:grpSpPr>
        <p:sp>
          <p:nvSpPr>
            <p:cNvPr id="20527" name="Line 9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10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89" name="Group 11"/>
          <p:cNvGrpSpPr>
            <a:grpSpLocks/>
          </p:cNvGrpSpPr>
          <p:nvPr/>
        </p:nvGrpSpPr>
        <p:grpSpPr bwMode="auto">
          <a:xfrm>
            <a:off x="747713" y="2722563"/>
            <a:ext cx="1666875" cy="3175"/>
            <a:chOff x="2281" y="2099"/>
            <a:chExt cx="1050" cy="2"/>
          </a:xfrm>
        </p:grpSpPr>
        <p:sp>
          <p:nvSpPr>
            <p:cNvPr id="20525" name="Line 12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13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490" name="Object 14"/>
          <p:cNvGraphicFramePr>
            <a:graphicFrameLocks noChangeAspect="1"/>
          </p:cNvGraphicFramePr>
          <p:nvPr/>
        </p:nvGraphicFramePr>
        <p:xfrm>
          <a:off x="407988" y="2009775"/>
          <a:ext cx="738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5" name="Equation" r:id="rId3" imgW="381000" imgH="228600" progId="Equation.3">
                  <p:embed/>
                </p:oleObj>
              </mc:Choice>
              <mc:Fallback>
                <p:oleObj name="Equation" r:id="rId3" imgW="3810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009775"/>
                        <a:ext cx="7381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5"/>
          <p:cNvGraphicFramePr>
            <a:graphicFrameLocks noChangeAspect="1"/>
          </p:cNvGraphicFramePr>
          <p:nvPr/>
        </p:nvGraphicFramePr>
        <p:xfrm>
          <a:off x="0" y="2514600"/>
          <a:ext cx="7143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6" name="Equation" r:id="rId5" imgW="368300" imgH="228600" progId="Equation.3">
                  <p:embed/>
                </p:oleObj>
              </mc:Choice>
              <mc:Fallback>
                <p:oleObj name="Equation" r:id="rId5" imgW="3683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7143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6"/>
          <p:cNvGraphicFramePr>
            <a:graphicFrameLocks noChangeAspect="1"/>
          </p:cNvGraphicFramePr>
          <p:nvPr/>
        </p:nvGraphicFramePr>
        <p:xfrm>
          <a:off x="449263" y="3686175"/>
          <a:ext cx="6651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7" name="Equation" r:id="rId7" imgW="342751" imgH="203112" progId="Equation.3">
                  <p:embed/>
                </p:oleObj>
              </mc:Choice>
              <mc:Fallback>
                <p:oleObj name="Equation" r:id="rId7" imgW="342751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686175"/>
                        <a:ext cx="6651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7"/>
          <p:cNvGraphicFramePr>
            <a:graphicFrameLocks noChangeAspect="1"/>
          </p:cNvGraphicFramePr>
          <p:nvPr/>
        </p:nvGraphicFramePr>
        <p:xfrm>
          <a:off x="0" y="3198813"/>
          <a:ext cx="641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8" name="Equation" r:id="rId9" imgW="330057" imgH="203112" progId="Equation.3">
                  <p:embed/>
                </p:oleObj>
              </mc:Choice>
              <mc:Fallback>
                <p:oleObj name="Equation" r:id="rId9" imgW="330057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98813"/>
                        <a:ext cx="6413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8"/>
          <p:cNvGraphicFramePr>
            <a:graphicFrameLocks noChangeAspect="1"/>
          </p:cNvGraphicFramePr>
          <p:nvPr/>
        </p:nvGraphicFramePr>
        <p:xfrm>
          <a:off x="534988" y="5876925"/>
          <a:ext cx="5921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" name="Equation" r:id="rId11" imgW="304404" imgH="177569" progId="Equation.3">
                  <p:embed/>
                </p:oleObj>
              </mc:Choice>
              <mc:Fallback>
                <p:oleObj name="Equation" r:id="rId11" imgW="304404" imgH="17756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5876925"/>
                        <a:ext cx="592137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9"/>
          <p:cNvGraphicFramePr>
            <a:graphicFrameLocks noChangeAspect="1"/>
          </p:cNvGraphicFramePr>
          <p:nvPr/>
        </p:nvGraphicFramePr>
        <p:xfrm>
          <a:off x="481013" y="4384675"/>
          <a:ext cx="6667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name="Equation" r:id="rId13" imgW="342751" imgH="203112" progId="Equation.3">
                  <p:embed/>
                </p:oleObj>
              </mc:Choice>
              <mc:Fallback>
                <p:oleObj name="Equation" r:id="rId13" imgW="342751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4384675"/>
                        <a:ext cx="6667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Line 20"/>
          <p:cNvSpPr>
            <a:spLocks noChangeShapeType="1"/>
          </p:cNvSpPr>
          <p:nvPr/>
        </p:nvSpPr>
        <p:spPr bwMode="auto">
          <a:xfrm flipV="1">
            <a:off x="1990725" y="3217863"/>
            <a:ext cx="2640013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21"/>
          <p:cNvSpPr>
            <a:spLocks noChangeShapeType="1"/>
          </p:cNvSpPr>
          <p:nvPr/>
        </p:nvSpPr>
        <p:spPr bwMode="auto">
          <a:xfrm>
            <a:off x="1982788" y="6069013"/>
            <a:ext cx="2706687" cy="620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22"/>
          <p:cNvSpPr>
            <a:spLocks noChangeShapeType="1"/>
          </p:cNvSpPr>
          <p:nvPr/>
        </p:nvSpPr>
        <p:spPr bwMode="auto">
          <a:xfrm>
            <a:off x="4646613" y="323215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3"/>
          <p:cNvSpPr>
            <a:spLocks noChangeShapeType="1"/>
          </p:cNvSpPr>
          <p:nvPr/>
        </p:nvSpPr>
        <p:spPr bwMode="auto">
          <a:xfrm>
            <a:off x="4697413" y="6683375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00" name="Object 24"/>
          <p:cNvGraphicFramePr>
            <a:graphicFrameLocks noChangeAspect="1"/>
          </p:cNvGraphicFramePr>
          <p:nvPr/>
        </p:nvGraphicFramePr>
        <p:xfrm>
          <a:off x="5521325" y="309403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name="Equation" r:id="rId15" imgW="152334" imgH="139639" progId="Equation.3">
                  <p:embed/>
                </p:oleObj>
              </mc:Choice>
              <mc:Fallback>
                <p:oleObj name="Equation" r:id="rId15" imgW="152334" imgH="13963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09403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1" name="Object 25"/>
          <p:cNvGraphicFramePr>
            <a:graphicFrameLocks noChangeAspect="1"/>
          </p:cNvGraphicFramePr>
          <p:nvPr/>
        </p:nvGraphicFramePr>
        <p:xfrm>
          <a:off x="5570538" y="6554788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name="Equation" r:id="rId17" imgW="152334" imgH="139639" progId="Equation.3">
                  <p:embed/>
                </p:oleObj>
              </mc:Choice>
              <mc:Fallback>
                <p:oleObj name="Equation" r:id="rId17" imgW="152334" imgH="13963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6554788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2" name="Line 26"/>
          <p:cNvSpPr>
            <a:spLocks noChangeShapeType="1"/>
          </p:cNvSpPr>
          <p:nvPr/>
        </p:nvSpPr>
        <p:spPr bwMode="auto">
          <a:xfrm>
            <a:off x="4638675" y="20193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 flipV="1">
            <a:off x="1973263" y="2017713"/>
            <a:ext cx="262890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8"/>
          <p:cNvSpPr>
            <a:spLocks noChangeShapeType="1"/>
          </p:cNvSpPr>
          <p:nvPr/>
        </p:nvSpPr>
        <p:spPr bwMode="auto">
          <a:xfrm>
            <a:off x="1978025" y="4579938"/>
            <a:ext cx="2606675" cy="117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>
            <a:off x="4643438" y="4699000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0506" name="Object 30"/>
          <p:cNvGraphicFramePr>
            <a:graphicFrameLocks noChangeAspect="1"/>
          </p:cNvGraphicFramePr>
          <p:nvPr/>
        </p:nvGraphicFramePr>
        <p:xfrm>
          <a:off x="5468938" y="1825625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name="Equation" r:id="rId18" imgW="190417" imgH="203112" progId="Equation.3">
                  <p:embed/>
                </p:oleObj>
              </mc:Choice>
              <mc:Fallback>
                <p:oleObj name="Equation" r:id="rId18" imgW="190417" imgH="203112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1825625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7" name="Object 31"/>
          <p:cNvGraphicFramePr>
            <a:graphicFrameLocks noChangeAspect="1"/>
          </p:cNvGraphicFramePr>
          <p:nvPr/>
        </p:nvGraphicFramePr>
        <p:xfrm>
          <a:off x="5527675" y="4483100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name="Equation" r:id="rId20" imgW="190417" imgH="203112" progId="Equation.3">
                  <p:embed/>
                </p:oleObj>
              </mc:Choice>
              <mc:Fallback>
                <p:oleObj name="Equation" r:id="rId20" imgW="190417" imgH="203112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675" y="4483100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08" name="Group 32"/>
          <p:cNvGrpSpPr>
            <a:grpSpLocks/>
          </p:cNvGrpSpPr>
          <p:nvPr/>
        </p:nvGrpSpPr>
        <p:grpSpPr bwMode="auto">
          <a:xfrm>
            <a:off x="4186238" y="2716213"/>
            <a:ext cx="1666875" cy="3175"/>
            <a:chOff x="2281" y="2099"/>
            <a:chExt cx="1050" cy="2"/>
          </a:xfrm>
        </p:grpSpPr>
        <p:sp>
          <p:nvSpPr>
            <p:cNvPr id="20523" name="Line 33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34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09" name="Object 35"/>
          <p:cNvGraphicFramePr>
            <a:graphicFrameLocks noChangeAspect="1"/>
          </p:cNvGraphicFramePr>
          <p:nvPr/>
        </p:nvGraphicFramePr>
        <p:xfrm>
          <a:off x="4000500" y="2709863"/>
          <a:ext cx="369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5" name="Equation" r:id="rId21" imgW="190417" imgH="203112" progId="Equation.3">
                  <p:embed/>
                </p:oleObj>
              </mc:Choice>
              <mc:Fallback>
                <p:oleObj name="Equation" r:id="rId21" imgW="190417" imgH="203112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09863"/>
                        <a:ext cx="3698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10" name="Group 36"/>
          <p:cNvGrpSpPr>
            <a:grpSpLocks/>
          </p:cNvGrpSpPr>
          <p:nvPr/>
        </p:nvGrpSpPr>
        <p:grpSpPr bwMode="auto">
          <a:xfrm>
            <a:off x="4225925" y="3381375"/>
            <a:ext cx="1666875" cy="3175"/>
            <a:chOff x="2281" y="2099"/>
            <a:chExt cx="1050" cy="2"/>
          </a:xfrm>
        </p:grpSpPr>
        <p:sp>
          <p:nvSpPr>
            <p:cNvPr id="20521" name="Line 37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Line 38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11" name="Object 39"/>
          <p:cNvGraphicFramePr>
            <a:graphicFrameLocks noChangeAspect="1"/>
          </p:cNvGraphicFramePr>
          <p:nvPr/>
        </p:nvGraphicFramePr>
        <p:xfrm>
          <a:off x="4046538" y="3443288"/>
          <a:ext cx="2714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6" name="Equation" r:id="rId23" imgW="139700" imgH="139700" progId="Equation.3">
                  <p:embed/>
                </p:oleObj>
              </mc:Choice>
              <mc:Fallback>
                <p:oleObj name="Equation" r:id="rId23" imgW="139700" imgH="139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3443288"/>
                        <a:ext cx="2714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2" name="Line 40"/>
          <p:cNvSpPr>
            <a:spLocks noChangeShapeType="1"/>
          </p:cNvSpPr>
          <p:nvPr/>
        </p:nvSpPr>
        <p:spPr bwMode="auto">
          <a:xfrm flipV="1">
            <a:off x="6500813" y="6065838"/>
            <a:ext cx="0" cy="5572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3" name="Line 41"/>
          <p:cNvSpPr>
            <a:spLocks noChangeShapeType="1"/>
          </p:cNvSpPr>
          <p:nvPr/>
        </p:nvSpPr>
        <p:spPr bwMode="auto">
          <a:xfrm>
            <a:off x="5919788" y="3203575"/>
            <a:ext cx="1257300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42"/>
          <p:cNvSpPr>
            <a:spLocks noChangeShapeType="1"/>
          </p:cNvSpPr>
          <p:nvPr/>
        </p:nvSpPr>
        <p:spPr bwMode="auto">
          <a:xfrm flipV="1">
            <a:off x="5913438" y="3805238"/>
            <a:ext cx="1268412" cy="4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Line 43"/>
          <p:cNvSpPr>
            <a:spLocks noChangeShapeType="1"/>
          </p:cNvSpPr>
          <p:nvPr/>
        </p:nvSpPr>
        <p:spPr bwMode="auto">
          <a:xfrm flipV="1">
            <a:off x="6526213" y="3225800"/>
            <a:ext cx="0" cy="557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44"/>
          <p:cNvSpPr>
            <a:spLocks noChangeShapeType="1"/>
          </p:cNvSpPr>
          <p:nvPr/>
        </p:nvSpPr>
        <p:spPr bwMode="auto">
          <a:xfrm>
            <a:off x="5878513" y="6051550"/>
            <a:ext cx="1257300" cy="6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45"/>
          <p:cNvSpPr>
            <a:spLocks noChangeShapeType="1"/>
          </p:cNvSpPr>
          <p:nvPr/>
        </p:nvSpPr>
        <p:spPr bwMode="auto">
          <a:xfrm flipV="1">
            <a:off x="5872163" y="6653213"/>
            <a:ext cx="1268412" cy="4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46"/>
          <p:cNvSpPr txBox="1">
            <a:spLocks noChangeArrowheads="1"/>
          </p:cNvSpPr>
          <p:nvPr/>
        </p:nvSpPr>
        <p:spPr bwMode="auto">
          <a:xfrm>
            <a:off x="6270625" y="4244975"/>
            <a:ext cx="2873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This new interaction energy</a:t>
            </a:r>
          </a:p>
          <a:p>
            <a:pPr eaLnBrk="1" hangingPunct="1"/>
            <a:r>
              <a:rPr lang="en-US">
                <a:latin typeface="Calibri" charset="0"/>
              </a:rPr>
              <a:t>Depends on </a:t>
            </a:r>
            <a:r>
              <a:rPr lang="en-US">
                <a:latin typeface="Symbol" charset="0"/>
              </a:rPr>
              <a:t>b</a:t>
            </a:r>
            <a:r>
              <a:rPr lang="en-US">
                <a:latin typeface="Calibri" charset="0"/>
              </a:rPr>
              <a:t> and the energy spacing between the 2s</a:t>
            </a:r>
            <a:r>
              <a:rPr lang="en-US">
                <a:latin typeface="Symbol" charset="0"/>
              </a:rPr>
              <a:t>s</a:t>
            </a:r>
            <a:r>
              <a:rPr lang="en-US">
                <a:latin typeface="Calibri" charset="0"/>
              </a:rPr>
              <a:t> and the 2p</a:t>
            </a:r>
            <a:r>
              <a:rPr lang="en-US">
                <a:latin typeface="Symbol" charset="0"/>
              </a:rPr>
              <a:t>s</a:t>
            </a:r>
          </a:p>
        </p:txBody>
      </p:sp>
      <p:sp>
        <p:nvSpPr>
          <p:cNvPr id="20519" name="Freeform 47"/>
          <p:cNvSpPr>
            <a:spLocks/>
          </p:cNvSpPr>
          <p:nvPr/>
        </p:nvSpPr>
        <p:spPr bwMode="auto">
          <a:xfrm>
            <a:off x="6994525" y="3319463"/>
            <a:ext cx="1146175" cy="920750"/>
          </a:xfrm>
          <a:custGeom>
            <a:avLst/>
            <a:gdLst>
              <a:gd name="T0" fmla="*/ 1270158750 w 722"/>
              <a:gd name="T1" fmla="*/ 1461690625 h 580"/>
              <a:gd name="T2" fmla="*/ 1433969700 w 722"/>
              <a:gd name="T3" fmla="*/ 1189513750 h 580"/>
              <a:gd name="T4" fmla="*/ 1580138763 w 722"/>
              <a:gd name="T5" fmla="*/ 156249688 h 580"/>
              <a:gd name="T6" fmla="*/ 0 w 722"/>
              <a:gd name="T7" fmla="*/ 246975313 h 580"/>
              <a:gd name="T8" fmla="*/ 0 60000 65536"/>
              <a:gd name="T9" fmla="*/ 0 60000 65536"/>
              <a:gd name="T10" fmla="*/ 0 60000 65536"/>
              <a:gd name="T11" fmla="*/ 0 60000 65536"/>
              <a:gd name="T12" fmla="*/ 0 w 722"/>
              <a:gd name="T13" fmla="*/ 0 h 580"/>
              <a:gd name="T14" fmla="*/ 722 w 722"/>
              <a:gd name="T15" fmla="*/ 580 h 5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2" h="580">
                <a:moveTo>
                  <a:pt x="504" y="580"/>
                </a:moveTo>
                <a:cubicBezTo>
                  <a:pt x="526" y="569"/>
                  <a:pt x="548" y="558"/>
                  <a:pt x="569" y="472"/>
                </a:cubicBezTo>
                <a:cubicBezTo>
                  <a:pt x="590" y="386"/>
                  <a:pt x="722" y="124"/>
                  <a:pt x="627" y="62"/>
                </a:cubicBezTo>
                <a:cubicBezTo>
                  <a:pt x="532" y="0"/>
                  <a:pt x="266" y="49"/>
                  <a:pt x="0" y="98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Freeform 48"/>
          <p:cNvSpPr>
            <a:spLocks/>
          </p:cNvSpPr>
          <p:nvPr/>
        </p:nvSpPr>
        <p:spPr bwMode="auto">
          <a:xfrm flipV="1">
            <a:off x="7050088" y="5464175"/>
            <a:ext cx="1146175" cy="998538"/>
          </a:xfrm>
          <a:custGeom>
            <a:avLst/>
            <a:gdLst>
              <a:gd name="T0" fmla="*/ 1270158750 w 722"/>
              <a:gd name="T1" fmla="*/ 1719100237 h 580"/>
              <a:gd name="T2" fmla="*/ 1433969700 w 722"/>
              <a:gd name="T3" fmla="*/ 1398991335 h 580"/>
              <a:gd name="T4" fmla="*/ 1580138763 w 722"/>
              <a:gd name="T5" fmla="*/ 183765424 h 580"/>
              <a:gd name="T6" fmla="*/ 0 w 722"/>
              <a:gd name="T7" fmla="*/ 290467818 h 580"/>
              <a:gd name="T8" fmla="*/ 0 60000 65536"/>
              <a:gd name="T9" fmla="*/ 0 60000 65536"/>
              <a:gd name="T10" fmla="*/ 0 60000 65536"/>
              <a:gd name="T11" fmla="*/ 0 60000 65536"/>
              <a:gd name="T12" fmla="*/ 0 w 722"/>
              <a:gd name="T13" fmla="*/ 0 h 580"/>
              <a:gd name="T14" fmla="*/ 722 w 722"/>
              <a:gd name="T15" fmla="*/ 580 h 5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2" h="580">
                <a:moveTo>
                  <a:pt x="504" y="580"/>
                </a:moveTo>
                <a:cubicBezTo>
                  <a:pt x="526" y="569"/>
                  <a:pt x="548" y="558"/>
                  <a:pt x="569" y="472"/>
                </a:cubicBezTo>
                <a:cubicBezTo>
                  <a:pt x="590" y="386"/>
                  <a:pt x="722" y="124"/>
                  <a:pt x="627" y="62"/>
                </a:cubicBezTo>
                <a:cubicBezTo>
                  <a:pt x="532" y="0"/>
                  <a:pt x="266" y="49"/>
                  <a:pt x="0" y="98"/>
                </a:cubicBezTo>
              </a:path>
            </a:pathLst>
          </a:custGeom>
          <a:noFill/>
          <a:ln w="38100" cmpd="sng">
            <a:solidFill>
              <a:srgbClr val="008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6913" y="276225"/>
            <a:ext cx="7772400" cy="1470025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chemeClr val="accent2"/>
                </a:solidFill>
                <a:latin typeface="Calibri" charset="0"/>
              </a:rPr>
              <a:t>Your lecturers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44686" y="4103637"/>
            <a:ext cx="3140075" cy="1333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>
                <a:latin typeface="Calibri" charset="0"/>
              </a:rPr>
              <a:t>12pm</a:t>
            </a:r>
            <a:endParaRPr lang="en-US" sz="2400" b="1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>
                <a:latin typeface="Arial" charset="0"/>
              </a:rPr>
              <a:t>Adam Bridgeman</a:t>
            </a:r>
            <a:endParaRPr lang="en-US" sz="14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400" b="1" dirty="0" smtClean="0">
                <a:latin typeface="Arial" charset="0"/>
              </a:rPr>
              <a:t>Room </a:t>
            </a:r>
            <a:r>
              <a:rPr lang="en-US" sz="1400" b="1" dirty="0">
                <a:latin typeface="Arial" charset="0"/>
              </a:rPr>
              <a:t>543A</a:t>
            </a:r>
            <a:br>
              <a:rPr lang="en-US" sz="1400" b="1" dirty="0">
                <a:latin typeface="Arial" charset="0"/>
              </a:rPr>
            </a:br>
            <a:r>
              <a:rPr lang="en-US" sz="1400" b="1" dirty="0" err="1">
                <a:latin typeface="Arial" charset="0"/>
              </a:rPr>
              <a:t>adam.bridgeman@</a:t>
            </a:r>
            <a:r>
              <a:rPr lang="en-US" sz="1400" b="1" dirty="0" err="1" smtClean="0">
                <a:latin typeface="Arial" charset="0"/>
              </a:rPr>
              <a:t>sydney.edu.au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842098" y="4103637"/>
            <a:ext cx="356612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latin typeface="Calibri" charset="0"/>
              </a:rPr>
              <a:t>8am</a:t>
            </a:r>
            <a:endParaRPr lang="en-US" sz="2400" b="1" dirty="0">
              <a:latin typeface="Calibri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 err="1" smtClean="0"/>
              <a:t>Asaph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Widmer</a:t>
            </a:r>
            <a:r>
              <a:rPr lang="en-US" sz="1400" b="1" dirty="0" smtClean="0"/>
              <a:t>-Cooper</a:t>
            </a:r>
            <a:endParaRPr lang="en-US" sz="1400" b="1" dirty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400" b="1" dirty="0" smtClean="0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400" b="1" dirty="0" smtClean="0"/>
              <a:t>Room 316 </a:t>
            </a: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 err="1"/>
              <a:t>asaph.widmer-cooper@</a:t>
            </a:r>
            <a:r>
              <a:rPr lang="en-US" sz="1400" b="1" dirty="0" err="1" smtClean="0"/>
              <a:t>sydney.edu.au</a:t>
            </a:r>
            <a:endParaRPr lang="en-US" sz="1400" b="1" dirty="0"/>
          </a:p>
        </p:txBody>
      </p:sp>
      <p:pic>
        <p:nvPicPr>
          <p:cNvPr id="3077" name="Picture 9" descr="http://www.chem.usyd.edu.au/images/CMS_images/staff/bridge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923" y="1531993"/>
            <a:ext cx="1428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708" y="1591354"/>
            <a:ext cx="1391645" cy="209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sp mixing</a:t>
            </a:r>
          </a:p>
        </p:txBody>
      </p:sp>
      <p:pic>
        <p:nvPicPr>
          <p:cNvPr id="21507" name="Picture 190" descr="fig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598613"/>
            <a:ext cx="5870575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8" name="Object 49"/>
          <p:cNvGraphicFramePr>
            <a:graphicFrameLocks noChangeAspect="1"/>
          </p:cNvGraphicFramePr>
          <p:nvPr/>
        </p:nvGraphicFramePr>
        <p:xfrm>
          <a:off x="6472238" y="3773488"/>
          <a:ext cx="2133600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4" imgW="761669" imgH="418918" progId="Equation.3">
                  <p:embed/>
                </p:oleObj>
              </mc:Choice>
              <mc:Fallback>
                <p:oleObj name="Equation" r:id="rId4" imgW="761669" imgH="418918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2238" y="3773488"/>
                        <a:ext cx="2133600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191"/>
          <p:cNvSpPr txBox="1">
            <a:spLocks noChangeArrowheads="1"/>
          </p:cNvSpPr>
          <p:nvPr/>
        </p:nvSpPr>
        <p:spPr bwMode="auto">
          <a:xfrm>
            <a:off x="5938838" y="4202113"/>
            <a:ext cx="557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latin typeface="Calibri" charset="0"/>
              </a:rPr>
              <a:t>c.f.</a:t>
            </a:r>
          </a:p>
        </p:txBody>
      </p:sp>
      <p:sp>
        <p:nvSpPr>
          <p:cNvPr id="21510" name="Text Box 193"/>
          <p:cNvSpPr txBox="1">
            <a:spLocks noChangeArrowheads="1"/>
          </p:cNvSpPr>
          <p:nvPr/>
        </p:nvSpPr>
        <p:spPr bwMode="auto">
          <a:xfrm>
            <a:off x="5026025" y="2732088"/>
            <a:ext cx="420688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6699"/>
                </a:solidFill>
                <a:latin typeface="Calibri" charset="0"/>
              </a:rPr>
              <a:t>2p</a:t>
            </a:r>
          </a:p>
        </p:txBody>
      </p:sp>
      <p:sp>
        <p:nvSpPr>
          <p:cNvPr id="21511" name="Text Box 194"/>
          <p:cNvSpPr txBox="1">
            <a:spLocks noChangeArrowheads="1"/>
          </p:cNvSpPr>
          <p:nvPr/>
        </p:nvSpPr>
        <p:spPr bwMode="auto">
          <a:xfrm>
            <a:off x="5053013" y="4386263"/>
            <a:ext cx="388937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  <a:latin typeface="Calibri" charset="0"/>
              </a:rPr>
              <a:t>2s</a:t>
            </a:r>
          </a:p>
        </p:txBody>
      </p:sp>
      <p:sp>
        <p:nvSpPr>
          <p:cNvPr id="21512" name="Rectangle 195"/>
          <p:cNvSpPr>
            <a:spLocks noChangeArrowheads="1"/>
          </p:cNvSpPr>
          <p:nvPr/>
        </p:nvSpPr>
        <p:spPr bwMode="auto">
          <a:xfrm>
            <a:off x="1504950" y="6226175"/>
            <a:ext cx="5575300" cy="434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96"/>
          <p:cNvSpPr>
            <a:spLocks noChangeShapeType="1"/>
          </p:cNvSpPr>
          <p:nvPr/>
        </p:nvSpPr>
        <p:spPr bwMode="auto">
          <a:xfrm>
            <a:off x="2463800" y="1743075"/>
            <a:ext cx="1462088" cy="8810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197"/>
          <p:cNvSpPr txBox="1">
            <a:spLocks noChangeArrowheads="1"/>
          </p:cNvSpPr>
          <p:nvPr/>
        </p:nvSpPr>
        <p:spPr bwMode="auto">
          <a:xfrm>
            <a:off x="635000" y="1163638"/>
            <a:ext cx="21796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Smallest energy gap, and thus largest mixing between 2s and 2p is for Boron.</a:t>
            </a:r>
          </a:p>
        </p:txBody>
      </p:sp>
      <p:sp>
        <p:nvSpPr>
          <p:cNvPr id="21515" name="Line 198"/>
          <p:cNvSpPr>
            <a:spLocks noChangeShapeType="1"/>
          </p:cNvSpPr>
          <p:nvPr/>
        </p:nvSpPr>
        <p:spPr bwMode="auto">
          <a:xfrm flipH="1">
            <a:off x="5156200" y="2193925"/>
            <a:ext cx="1347788" cy="16383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99"/>
          <p:cNvSpPr txBox="1">
            <a:spLocks noChangeArrowheads="1"/>
          </p:cNvSpPr>
          <p:nvPr/>
        </p:nvSpPr>
        <p:spPr bwMode="auto">
          <a:xfrm>
            <a:off x="6291263" y="922338"/>
            <a:ext cx="2501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Largest energy gap, and thus smallest mixing between 2s and 2p is for Fluorine.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sp mixing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823913" y="25987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874713" y="60499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698625" y="2460625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7" name="Equation" r:id="rId3" imgW="152334" imgH="139639" progId="Equation.3">
                  <p:embed/>
                </p:oleObj>
              </mc:Choice>
              <mc:Fallback>
                <p:oleObj name="Equation" r:id="rId3" imgW="152334" imgH="13963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2460625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768475" y="593090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8" name="Equation" r:id="rId5" imgW="152334" imgH="139639" progId="Equation.3">
                  <p:embed/>
                </p:oleObj>
              </mc:Choice>
              <mc:Fallback>
                <p:oleObj name="Equation" r:id="rId5" imgW="152334" imgH="13963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593090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815975" y="13858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820738" y="40655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512888" y="1192213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9" name="Equation" r:id="rId6" imgW="190417" imgH="203112" progId="Equation.3">
                  <p:embed/>
                </p:oleObj>
              </mc:Choice>
              <mc:Fallback>
                <p:oleObj name="Equation" r:id="rId6" imgW="190417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192213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704975" y="3849688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0" name="Equation" r:id="rId8" imgW="190417" imgH="203112" progId="Equation.3">
                  <p:embed/>
                </p:oleObj>
              </mc:Choice>
              <mc:Fallback>
                <p:oleObj name="Equation" r:id="rId8" imgW="190417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849688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363538" y="2082800"/>
            <a:ext cx="1666875" cy="3175"/>
            <a:chOff x="2281" y="2099"/>
            <a:chExt cx="1050" cy="2"/>
          </a:xfrm>
        </p:grpSpPr>
        <p:sp>
          <p:nvSpPr>
            <p:cNvPr id="22645" name="Line 12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6" name="Line 13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40" name="Object 14"/>
          <p:cNvGraphicFramePr>
            <a:graphicFrameLocks noChangeAspect="1"/>
          </p:cNvGraphicFramePr>
          <p:nvPr/>
        </p:nvGraphicFramePr>
        <p:xfrm>
          <a:off x="177800" y="2076450"/>
          <a:ext cx="369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1" name="Equation" r:id="rId9" imgW="190417" imgH="203112" progId="Equation.3">
                  <p:embed/>
                </p:oleObj>
              </mc:Choice>
              <mc:Fallback>
                <p:oleObj name="Equation" r:id="rId9" imgW="190417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2076450"/>
                        <a:ext cx="3698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41" name="Group 15"/>
          <p:cNvGrpSpPr>
            <a:grpSpLocks/>
          </p:cNvGrpSpPr>
          <p:nvPr/>
        </p:nvGrpSpPr>
        <p:grpSpPr bwMode="auto">
          <a:xfrm>
            <a:off x="403225" y="2747963"/>
            <a:ext cx="1666875" cy="3175"/>
            <a:chOff x="2281" y="2099"/>
            <a:chExt cx="1050" cy="2"/>
          </a:xfrm>
        </p:grpSpPr>
        <p:sp>
          <p:nvSpPr>
            <p:cNvPr id="22643" name="Line 16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4" name="Line 17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42" name="Object 18"/>
          <p:cNvGraphicFramePr>
            <a:graphicFrameLocks noChangeAspect="1"/>
          </p:cNvGraphicFramePr>
          <p:nvPr/>
        </p:nvGraphicFramePr>
        <p:xfrm>
          <a:off x="223838" y="2809875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2" name="Equation" r:id="rId11" imgW="139700" imgH="139700" progId="Equation.3">
                  <p:embed/>
                </p:oleObj>
              </mc:Choice>
              <mc:Fallback>
                <p:oleObj name="Equation" r:id="rId11" imgW="139700" imgH="139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809875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Text Box 20"/>
          <p:cNvSpPr txBox="1">
            <a:spLocks noChangeArrowheads="1"/>
          </p:cNvSpPr>
          <p:nvPr/>
        </p:nvSpPr>
        <p:spPr bwMode="auto">
          <a:xfrm>
            <a:off x="977900" y="6235700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Be</a:t>
            </a:r>
            <a:r>
              <a:rPr lang="en-US" sz="2800" baseline="-25000">
                <a:latin typeface="Calibri" charset="0"/>
              </a:rPr>
              <a:t>2</a:t>
            </a:r>
          </a:p>
        </p:txBody>
      </p:sp>
      <p:sp>
        <p:nvSpPr>
          <p:cNvPr id="22544" name="Line 21"/>
          <p:cNvSpPr>
            <a:spLocks noChangeShapeType="1"/>
          </p:cNvSpPr>
          <p:nvPr/>
        </p:nvSpPr>
        <p:spPr bwMode="auto">
          <a:xfrm>
            <a:off x="869950" y="4618038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45" name="Group 22"/>
          <p:cNvGrpSpPr>
            <a:grpSpLocks/>
          </p:cNvGrpSpPr>
          <p:nvPr/>
        </p:nvGrpSpPr>
        <p:grpSpPr bwMode="auto">
          <a:xfrm>
            <a:off x="1120775" y="5859463"/>
            <a:ext cx="184150" cy="354012"/>
            <a:chOff x="2799" y="3985"/>
            <a:chExt cx="116" cy="223"/>
          </a:xfrm>
        </p:grpSpPr>
        <p:sp>
          <p:nvSpPr>
            <p:cNvPr id="22641" name="Line 23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2" name="Line 24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46" name="Group 25"/>
          <p:cNvGrpSpPr>
            <a:grpSpLocks/>
          </p:cNvGrpSpPr>
          <p:nvPr/>
        </p:nvGrpSpPr>
        <p:grpSpPr bwMode="auto">
          <a:xfrm>
            <a:off x="1120775" y="3895725"/>
            <a:ext cx="184150" cy="354013"/>
            <a:chOff x="2799" y="3985"/>
            <a:chExt cx="116" cy="223"/>
          </a:xfrm>
        </p:grpSpPr>
        <p:sp>
          <p:nvSpPr>
            <p:cNvPr id="22639" name="Line 26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0" name="Line 27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47" name="Line 28"/>
          <p:cNvSpPr>
            <a:spLocks noChangeShapeType="1"/>
          </p:cNvSpPr>
          <p:nvPr/>
        </p:nvSpPr>
        <p:spPr bwMode="auto">
          <a:xfrm>
            <a:off x="3033713" y="26654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9"/>
          <p:cNvSpPr>
            <a:spLocks noChangeShapeType="1"/>
          </p:cNvSpPr>
          <p:nvPr/>
        </p:nvSpPr>
        <p:spPr bwMode="auto">
          <a:xfrm>
            <a:off x="3084513" y="59832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49" name="Object 30"/>
          <p:cNvGraphicFramePr>
            <a:graphicFrameLocks noChangeAspect="1"/>
          </p:cNvGraphicFramePr>
          <p:nvPr/>
        </p:nvGraphicFramePr>
        <p:xfrm>
          <a:off x="3908425" y="252730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3" name="Equation" r:id="rId13" imgW="152334" imgH="139639" progId="Equation.3">
                  <p:embed/>
                </p:oleObj>
              </mc:Choice>
              <mc:Fallback>
                <p:oleObj name="Equation" r:id="rId13" imgW="152334" imgH="13963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8425" y="252730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31"/>
          <p:cNvGraphicFramePr>
            <a:graphicFrameLocks noChangeAspect="1"/>
          </p:cNvGraphicFramePr>
          <p:nvPr/>
        </p:nvGraphicFramePr>
        <p:xfrm>
          <a:off x="3978275" y="5864225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4" name="Equation" r:id="rId14" imgW="152334" imgH="139639" progId="Equation.3">
                  <p:embed/>
                </p:oleObj>
              </mc:Choice>
              <mc:Fallback>
                <p:oleObj name="Equation" r:id="rId14" imgW="152334" imgH="13963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5864225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Line 32"/>
          <p:cNvSpPr>
            <a:spLocks noChangeShapeType="1"/>
          </p:cNvSpPr>
          <p:nvPr/>
        </p:nvSpPr>
        <p:spPr bwMode="auto">
          <a:xfrm>
            <a:off x="3025775" y="145256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33"/>
          <p:cNvSpPr>
            <a:spLocks noChangeShapeType="1"/>
          </p:cNvSpPr>
          <p:nvPr/>
        </p:nvSpPr>
        <p:spPr bwMode="auto">
          <a:xfrm>
            <a:off x="3030538" y="39989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53" name="Object 34"/>
          <p:cNvGraphicFramePr>
            <a:graphicFrameLocks noChangeAspect="1"/>
          </p:cNvGraphicFramePr>
          <p:nvPr/>
        </p:nvGraphicFramePr>
        <p:xfrm>
          <a:off x="3856038" y="1258888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5" name="Equation" r:id="rId15" imgW="190417" imgH="203112" progId="Equation.3">
                  <p:embed/>
                </p:oleObj>
              </mc:Choice>
              <mc:Fallback>
                <p:oleObj name="Equation" r:id="rId15" imgW="190417" imgH="203112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038" y="1258888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4" name="Object 35"/>
          <p:cNvGraphicFramePr>
            <a:graphicFrameLocks noChangeAspect="1"/>
          </p:cNvGraphicFramePr>
          <p:nvPr/>
        </p:nvGraphicFramePr>
        <p:xfrm>
          <a:off x="3914775" y="3783013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6" name="Equation" r:id="rId16" imgW="190417" imgH="203112" progId="Equation.3">
                  <p:embed/>
                </p:oleObj>
              </mc:Choice>
              <mc:Fallback>
                <p:oleObj name="Equation" r:id="rId16" imgW="190417" imgH="203112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775" y="3783013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55" name="Group 36"/>
          <p:cNvGrpSpPr>
            <a:grpSpLocks/>
          </p:cNvGrpSpPr>
          <p:nvPr/>
        </p:nvGrpSpPr>
        <p:grpSpPr bwMode="auto">
          <a:xfrm>
            <a:off x="2573338" y="2082800"/>
            <a:ext cx="1666875" cy="3175"/>
            <a:chOff x="2281" y="2099"/>
            <a:chExt cx="1050" cy="2"/>
          </a:xfrm>
        </p:grpSpPr>
        <p:sp>
          <p:nvSpPr>
            <p:cNvPr id="22637" name="Line 37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8" name="Line 38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56" name="Object 39"/>
          <p:cNvGraphicFramePr>
            <a:graphicFrameLocks noChangeAspect="1"/>
          </p:cNvGraphicFramePr>
          <p:nvPr/>
        </p:nvGraphicFramePr>
        <p:xfrm>
          <a:off x="2420938" y="2076450"/>
          <a:ext cx="3698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7" name="Equation" r:id="rId17" imgW="190417" imgH="203112" progId="Equation.3">
                  <p:embed/>
                </p:oleObj>
              </mc:Choice>
              <mc:Fallback>
                <p:oleObj name="Equation" r:id="rId17" imgW="190417" imgH="203112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8" y="2076450"/>
                        <a:ext cx="3698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57" name="Group 40"/>
          <p:cNvGrpSpPr>
            <a:grpSpLocks/>
          </p:cNvGrpSpPr>
          <p:nvPr/>
        </p:nvGrpSpPr>
        <p:grpSpPr bwMode="auto">
          <a:xfrm>
            <a:off x="2613025" y="2747963"/>
            <a:ext cx="1666875" cy="3175"/>
            <a:chOff x="2281" y="2099"/>
            <a:chExt cx="1050" cy="2"/>
          </a:xfrm>
        </p:grpSpPr>
        <p:sp>
          <p:nvSpPr>
            <p:cNvPr id="22635" name="Line 41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6" name="Line 42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58" name="Object 43"/>
          <p:cNvGraphicFramePr>
            <a:graphicFrameLocks noChangeAspect="1"/>
          </p:cNvGraphicFramePr>
          <p:nvPr/>
        </p:nvGraphicFramePr>
        <p:xfrm>
          <a:off x="2433638" y="2809875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8" name="Equation" r:id="rId18" imgW="139700" imgH="139700" progId="Equation.3">
                  <p:embed/>
                </p:oleObj>
              </mc:Choice>
              <mc:Fallback>
                <p:oleObj name="Equation" r:id="rId18" imgW="139700" imgH="1397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2809875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9" name="Text Box 44"/>
          <p:cNvSpPr txBox="1">
            <a:spLocks noChangeArrowheads="1"/>
          </p:cNvSpPr>
          <p:nvPr/>
        </p:nvSpPr>
        <p:spPr bwMode="auto">
          <a:xfrm>
            <a:off x="3265488" y="6235700"/>
            <a:ext cx="500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B</a:t>
            </a:r>
            <a:r>
              <a:rPr lang="en-US" sz="2800" baseline="-25000">
                <a:latin typeface="Calibri" charset="0"/>
              </a:rPr>
              <a:t>2</a:t>
            </a:r>
          </a:p>
        </p:txBody>
      </p:sp>
      <p:sp>
        <p:nvSpPr>
          <p:cNvPr id="22560" name="Line 45"/>
          <p:cNvSpPr>
            <a:spLocks noChangeShapeType="1"/>
          </p:cNvSpPr>
          <p:nvPr/>
        </p:nvSpPr>
        <p:spPr bwMode="auto">
          <a:xfrm>
            <a:off x="3079750" y="4618038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61" name="Group 46"/>
          <p:cNvGrpSpPr>
            <a:grpSpLocks/>
          </p:cNvGrpSpPr>
          <p:nvPr/>
        </p:nvGrpSpPr>
        <p:grpSpPr bwMode="auto">
          <a:xfrm>
            <a:off x="3330575" y="5792788"/>
            <a:ext cx="184150" cy="354012"/>
            <a:chOff x="2799" y="3985"/>
            <a:chExt cx="116" cy="223"/>
          </a:xfrm>
        </p:grpSpPr>
        <p:sp>
          <p:nvSpPr>
            <p:cNvPr id="22633" name="Line 47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4" name="Line 48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62" name="Group 49"/>
          <p:cNvGrpSpPr>
            <a:grpSpLocks/>
          </p:cNvGrpSpPr>
          <p:nvPr/>
        </p:nvGrpSpPr>
        <p:grpSpPr bwMode="auto">
          <a:xfrm>
            <a:off x="3330575" y="3829050"/>
            <a:ext cx="184150" cy="354013"/>
            <a:chOff x="2799" y="3985"/>
            <a:chExt cx="116" cy="223"/>
          </a:xfrm>
        </p:grpSpPr>
        <p:sp>
          <p:nvSpPr>
            <p:cNvPr id="22631" name="Line 50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2" name="Line 51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63" name="Line 52"/>
          <p:cNvSpPr>
            <a:spLocks noChangeShapeType="1"/>
          </p:cNvSpPr>
          <p:nvPr/>
        </p:nvSpPr>
        <p:spPr bwMode="auto">
          <a:xfrm>
            <a:off x="5335588" y="27035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53"/>
          <p:cNvSpPr>
            <a:spLocks noChangeShapeType="1"/>
          </p:cNvSpPr>
          <p:nvPr/>
        </p:nvSpPr>
        <p:spPr bwMode="auto">
          <a:xfrm>
            <a:off x="5386388" y="59547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65" name="Object 54"/>
          <p:cNvGraphicFramePr>
            <a:graphicFrameLocks noChangeAspect="1"/>
          </p:cNvGraphicFramePr>
          <p:nvPr/>
        </p:nvGraphicFramePr>
        <p:xfrm>
          <a:off x="5597525" y="246380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9" name="Equation" r:id="rId19" imgW="152334" imgH="139639" progId="Equation.3">
                  <p:embed/>
                </p:oleObj>
              </mc:Choice>
              <mc:Fallback>
                <p:oleObj name="Equation" r:id="rId19" imgW="152334" imgH="139639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5" y="246380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6" name="Object 55"/>
          <p:cNvGraphicFramePr>
            <a:graphicFrameLocks noChangeAspect="1"/>
          </p:cNvGraphicFramePr>
          <p:nvPr/>
        </p:nvGraphicFramePr>
        <p:xfrm>
          <a:off x="6280150" y="583565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0" name="Equation" r:id="rId20" imgW="152334" imgH="139639" progId="Equation.3">
                  <p:embed/>
                </p:oleObj>
              </mc:Choice>
              <mc:Fallback>
                <p:oleObj name="Equation" r:id="rId20" imgW="152334" imgH="139639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583565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7" name="Line 56"/>
          <p:cNvSpPr>
            <a:spLocks noChangeShapeType="1"/>
          </p:cNvSpPr>
          <p:nvPr/>
        </p:nvSpPr>
        <p:spPr bwMode="auto">
          <a:xfrm>
            <a:off x="5327650" y="14684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57"/>
          <p:cNvSpPr>
            <a:spLocks noChangeShapeType="1"/>
          </p:cNvSpPr>
          <p:nvPr/>
        </p:nvSpPr>
        <p:spPr bwMode="auto">
          <a:xfrm>
            <a:off x="5332413" y="39703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69" name="Object 58"/>
          <p:cNvGraphicFramePr>
            <a:graphicFrameLocks noChangeAspect="1"/>
          </p:cNvGraphicFramePr>
          <p:nvPr/>
        </p:nvGraphicFramePr>
        <p:xfrm>
          <a:off x="6157913" y="1274763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1" name="Equation" r:id="rId21" imgW="190417" imgH="203112" progId="Equation.3">
                  <p:embed/>
                </p:oleObj>
              </mc:Choice>
              <mc:Fallback>
                <p:oleObj name="Equation" r:id="rId21" imgW="190417" imgH="203112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1274763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0" name="Object 59"/>
          <p:cNvGraphicFramePr>
            <a:graphicFrameLocks noChangeAspect="1"/>
          </p:cNvGraphicFramePr>
          <p:nvPr/>
        </p:nvGraphicFramePr>
        <p:xfrm>
          <a:off x="6216650" y="3754438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2" name="Equation" r:id="rId22" imgW="190417" imgH="203112" progId="Equation.3">
                  <p:embed/>
                </p:oleObj>
              </mc:Choice>
              <mc:Fallback>
                <p:oleObj name="Equation" r:id="rId22" imgW="190417" imgH="203112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3754438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71" name="Group 60"/>
          <p:cNvGrpSpPr>
            <a:grpSpLocks/>
          </p:cNvGrpSpPr>
          <p:nvPr/>
        </p:nvGrpSpPr>
        <p:grpSpPr bwMode="auto">
          <a:xfrm>
            <a:off x="4875213" y="2076450"/>
            <a:ext cx="1666875" cy="3175"/>
            <a:chOff x="2281" y="2099"/>
            <a:chExt cx="1050" cy="2"/>
          </a:xfrm>
        </p:grpSpPr>
        <p:sp>
          <p:nvSpPr>
            <p:cNvPr id="22629" name="Line 61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30" name="Line 62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72" name="Object 63"/>
          <p:cNvGraphicFramePr>
            <a:graphicFrameLocks noChangeAspect="1"/>
          </p:cNvGraphicFramePr>
          <p:nvPr/>
        </p:nvGraphicFramePr>
        <p:xfrm>
          <a:off x="4722813" y="2070100"/>
          <a:ext cx="3698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3" name="Equation" r:id="rId23" imgW="190417" imgH="203112" progId="Equation.3">
                  <p:embed/>
                </p:oleObj>
              </mc:Choice>
              <mc:Fallback>
                <p:oleObj name="Equation" r:id="rId23" imgW="190417" imgH="203112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2813" y="2070100"/>
                        <a:ext cx="3698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73" name="Group 64"/>
          <p:cNvGrpSpPr>
            <a:grpSpLocks/>
          </p:cNvGrpSpPr>
          <p:nvPr/>
        </p:nvGrpSpPr>
        <p:grpSpPr bwMode="auto">
          <a:xfrm>
            <a:off x="4914900" y="2741613"/>
            <a:ext cx="1666875" cy="3175"/>
            <a:chOff x="2281" y="2099"/>
            <a:chExt cx="1050" cy="2"/>
          </a:xfrm>
        </p:grpSpPr>
        <p:sp>
          <p:nvSpPr>
            <p:cNvPr id="22627" name="Line 65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8" name="Line 66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74" name="Object 67"/>
          <p:cNvGraphicFramePr>
            <a:graphicFrameLocks noChangeAspect="1"/>
          </p:cNvGraphicFramePr>
          <p:nvPr/>
        </p:nvGraphicFramePr>
        <p:xfrm>
          <a:off x="4735513" y="2803525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4" name="Equation" r:id="rId24" imgW="139700" imgH="139700" progId="Equation.3">
                  <p:embed/>
                </p:oleObj>
              </mc:Choice>
              <mc:Fallback>
                <p:oleObj name="Equation" r:id="rId24" imgW="139700" imgH="1397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2803525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5" name="Text Box 68"/>
          <p:cNvSpPr txBox="1">
            <a:spLocks noChangeArrowheads="1"/>
          </p:cNvSpPr>
          <p:nvPr/>
        </p:nvSpPr>
        <p:spPr bwMode="auto">
          <a:xfrm>
            <a:off x="5556250" y="6235700"/>
            <a:ext cx="495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C</a:t>
            </a:r>
            <a:r>
              <a:rPr lang="en-US" sz="2800" baseline="-25000">
                <a:latin typeface="Calibri" charset="0"/>
              </a:rPr>
              <a:t>2</a:t>
            </a:r>
          </a:p>
        </p:txBody>
      </p:sp>
      <p:sp>
        <p:nvSpPr>
          <p:cNvPr id="22576" name="Line 69"/>
          <p:cNvSpPr>
            <a:spLocks noChangeShapeType="1"/>
          </p:cNvSpPr>
          <p:nvPr/>
        </p:nvSpPr>
        <p:spPr bwMode="auto">
          <a:xfrm>
            <a:off x="5381625" y="4611688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77" name="Group 70"/>
          <p:cNvGrpSpPr>
            <a:grpSpLocks/>
          </p:cNvGrpSpPr>
          <p:nvPr/>
        </p:nvGrpSpPr>
        <p:grpSpPr bwMode="auto">
          <a:xfrm>
            <a:off x="5632450" y="5764213"/>
            <a:ext cx="184150" cy="354012"/>
            <a:chOff x="2799" y="3985"/>
            <a:chExt cx="116" cy="223"/>
          </a:xfrm>
        </p:grpSpPr>
        <p:sp>
          <p:nvSpPr>
            <p:cNvPr id="22625" name="Line 71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6" name="Line 72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78" name="Group 73"/>
          <p:cNvGrpSpPr>
            <a:grpSpLocks/>
          </p:cNvGrpSpPr>
          <p:nvPr/>
        </p:nvGrpSpPr>
        <p:grpSpPr bwMode="auto">
          <a:xfrm>
            <a:off x="5632450" y="3800475"/>
            <a:ext cx="184150" cy="354013"/>
            <a:chOff x="2799" y="3985"/>
            <a:chExt cx="116" cy="223"/>
          </a:xfrm>
        </p:grpSpPr>
        <p:sp>
          <p:nvSpPr>
            <p:cNvPr id="22623" name="Line 74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Line 75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79" name="Line 76"/>
          <p:cNvSpPr>
            <a:spLocks noChangeShapeType="1"/>
          </p:cNvSpPr>
          <p:nvPr/>
        </p:nvSpPr>
        <p:spPr bwMode="auto">
          <a:xfrm flipV="1">
            <a:off x="2967038" y="2597150"/>
            <a:ext cx="0" cy="346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77"/>
          <p:cNvSpPr>
            <a:spLocks noChangeShapeType="1"/>
          </p:cNvSpPr>
          <p:nvPr/>
        </p:nvSpPr>
        <p:spPr bwMode="auto">
          <a:xfrm flipV="1">
            <a:off x="3851275" y="2600325"/>
            <a:ext cx="0" cy="3460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81" name="Group 78"/>
          <p:cNvGrpSpPr>
            <a:grpSpLocks/>
          </p:cNvGrpSpPr>
          <p:nvPr/>
        </p:nvGrpSpPr>
        <p:grpSpPr bwMode="auto">
          <a:xfrm>
            <a:off x="5095875" y="2584450"/>
            <a:ext cx="184150" cy="354013"/>
            <a:chOff x="2799" y="3985"/>
            <a:chExt cx="116" cy="223"/>
          </a:xfrm>
        </p:grpSpPr>
        <p:sp>
          <p:nvSpPr>
            <p:cNvPr id="22621" name="Line 79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2" name="Line 80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82" name="Group 81"/>
          <p:cNvGrpSpPr>
            <a:grpSpLocks/>
          </p:cNvGrpSpPr>
          <p:nvPr/>
        </p:nvGrpSpPr>
        <p:grpSpPr bwMode="auto">
          <a:xfrm>
            <a:off x="6148388" y="2576513"/>
            <a:ext cx="184150" cy="354012"/>
            <a:chOff x="2799" y="3985"/>
            <a:chExt cx="116" cy="223"/>
          </a:xfrm>
        </p:grpSpPr>
        <p:sp>
          <p:nvSpPr>
            <p:cNvPr id="22619" name="Line 82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20" name="Line 83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83" name="Line 84"/>
          <p:cNvSpPr>
            <a:spLocks noChangeShapeType="1"/>
          </p:cNvSpPr>
          <p:nvPr/>
        </p:nvSpPr>
        <p:spPr bwMode="auto">
          <a:xfrm>
            <a:off x="7613650" y="280828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85"/>
          <p:cNvSpPr>
            <a:spLocks noChangeShapeType="1"/>
          </p:cNvSpPr>
          <p:nvPr/>
        </p:nvSpPr>
        <p:spPr bwMode="auto">
          <a:xfrm>
            <a:off x="7664450" y="5903913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85" name="Object 86"/>
          <p:cNvGraphicFramePr>
            <a:graphicFrameLocks noChangeAspect="1"/>
          </p:cNvGraphicFramePr>
          <p:nvPr/>
        </p:nvGraphicFramePr>
        <p:xfrm>
          <a:off x="8110538" y="287020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" name="Equation" r:id="rId25" imgW="152334" imgH="139639" progId="Equation.3">
                  <p:embed/>
                </p:oleObj>
              </mc:Choice>
              <mc:Fallback>
                <p:oleObj name="Equation" r:id="rId25" imgW="152334" imgH="139639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0538" y="287020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6" name="Object 87"/>
          <p:cNvGraphicFramePr>
            <a:graphicFrameLocks noChangeAspect="1"/>
          </p:cNvGraphicFramePr>
          <p:nvPr/>
        </p:nvGraphicFramePr>
        <p:xfrm>
          <a:off x="8558213" y="5784850"/>
          <a:ext cx="2952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" name="Equation" r:id="rId26" imgW="152334" imgH="139639" progId="Equation.3">
                  <p:embed/>
                </p:oleObj>
              </mc:Choice>
              <mc:Fallback>
                <p:oleObj name="Equation" r:id="rId26" imgW="152334" imgH="139639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213" y="5784850"/>
                        <a:ext cx="2952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87" name="Line 88"/>
          <p:cNvSpPr>
            <a:spLocks noChangeShapeType="1"/>
          </p:cNvSpPr>
          <p:nvPr/>
        </p:nvSpPr>
        <p:spPr bwMode="auto">
          <a:xfrm>
            <a:off x="7605713" y="15065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89"/>
          <p:cNvSpPr>
            <a:spLocks noChangeShapeType="1"/>
          </p:cNvSpPr>
          <p:nvPr/>
        </p:nvSpPr>
        <p:spPr bwMode="auto">
          <a:xfrm>
            <a:off x="7610475" y="3919538"/>
            <a:ext cx="73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2589" name="Object 90"/>
          <p:cNvGraphicFramePr>
            <a:graphicFrameLocks noChangeAspect="1"/>
          </p:cNvGraphicFramePr>
          <p:nvPr/>
        </p:nvGraphicFramePr>
        <p:xfrm>
          <a:off x="8435975" y="1279525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" name="Equation" r:id="rId27" imgW="190417" imgH="203112" progId="Equation.3">
                  <p:embed/>
                </p:oleObj>
              </mc:Choice>
              <mc:Fallback>
                <p:oleObj name="Equation" r:id="rId27" imgW="190417" imgH="203112" progId="Equation.3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5975" y="1279525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90" name="Object 91"/>
          <p:cNvGraphicFramePr>
            <a:graphicFrameLocks noChangeAspect="1"/>
          </p:cNvGraphicFramePr>
          <p:nvPr/>
        </p:nvGraphicFramePr>
        <p:xfrm>
          <a:off x="8494713" y="3703638"/>
          <a:ext cx="368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" name="Equation" r:id="rId28" imgW="190417" imgH="203112" progId="Equation.3">
                  <p:embed/>
                </p:oleObj>
              </mc:Choice>
              <mc:Fallback>
                <p:oleObj name="Equation" r:id="rId28" imgW="190417" imgH="203112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713" y="3703638"/>
                        <a:ext cx="368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91" name="Group 92"/>
          <p:cNvGrpSpPr>
            <a:grpSpLocks/>
          </p:cNvGrpSpPr>
          <p:nvPr/>
        </p:nvGrpSpPr>
        <p:grpSpPr bwMode="auto">
          <a:xfrm>
            <a:off x="7153275" y="2070100"/>
            <a:ext cx="1666875" cy="3175"/>
            <a:chOff x="2281" y="2099"/>
            <a:chExt cx="1050" cy="2"/>
          </a:xfrm>
        </p:grpSpPr>
        <p:sp>
          <p:nvSpPr>
            <p:cNvPr id="22617" name="Line 93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8" name="Line 94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92" name="Object 95"/>
          <p:cNvGraphicFramePr>
            <a:graphicFrameLocks noChangeAspect="1"/>
          </p:cNvGraphicFramePr>
          <p:nvPr/>
        </p:nvGraphicFramePr>
        <p:xfrm>
          <a:off x="7000875" y="2063750"/>
          <a:ext cx="369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" name="Equation" r:id="rId29" imgW="190417" imgH="203112" progId="Equation.3">
                  <p:embed/>
                </p:oleObj>
              </mc:Choice>
              <mc:Fallback>
                <p:oleObj name="Equation" r:id="rId29" imgW="190417" imgH="203112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2063750"/>
                        <a:ext cx="3698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93" name="Group 96"/>
          <p:cNvGrpSpPr>
            <a:grpSpLocks/>
          </p:cNvGrpSpPr>
          <p:nvPr/>
        </p:nvGrpSpPr>
        <p:grpSpPr bwMode="auto">
          <a:xfrm>
            <a:off x="7192963" y="2735263"/>
            <a:ext cx="1666875" cy="3175"/>
            <a:chOff x="2281" y="2099"/>
            <a:chExt cx="1050" cy="2"/>
          </a:xfrm>
        </p:grpSpPr>
        <p:sp>
          <p:nvSpPr>
            <p:cNvPr id="22615" name="Line 97"/>
            <p:cNvSpPr>
              <a:spLocks noChangeShapeType="1"/>
            </p:cNvSpPr>
            <p:nvPr/>
          </p:nvSpPr>
          <p:spPr bwMode="auto">
            <a:xfrm>
              <a:off x="2281" y="2099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6" name="Line 98"/>
            <p:cNvSpPr>
              <a:spLocks noChangeShapeType="1"/>
            </p:cNvSpPr>
            <p:nvPr/>
          </p:nvSpPr>
          <p:spPr bwMode="auto">
            <a:xfrm>
              <a:off x="2867" y="2101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2594" name="Object 99"/>
          <p:cNvGraphicFramePr>
            <a:graphicFrameLocks noChangeAspect="1"/>
          </p:cNvGraphicFramePr>
          <p:nvPr/>
        </p:nvGraphicFramePr>
        <p:xfrm>
          <a:off x="7013575" y="2797175"/>
          <a:ext cx="2714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" name="Equation" r:id="rId30" imgW="139700" imgH="139700" progId="Equation.3">
                  <p:embed/>
                </p:oleObj>
              </mc:Choice>
              <mc:Fallback>
                <p:oleObj name="Equation" r:id="rId30" imgW="139700" imgH="1397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2797175"/>
                        <a:ext cx="2714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95" name="Text Box 100"/>
          <p:cNvSpPr txBox="1">
            <a:spLocks noChangeArrowheads="1"/>
          </p:cNvSpPr>
          <p:nvPr/>
        </p:nvSpPr>
        <p:spPr bwMode="auto">
          <a:xfrm>
            <a:off x="7834313" y="6235700"/>
            <a:ext cx="536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Calibri" charset="0"/>
              </a:rPr>
              <a:t>N</a:t>
            </a:r>
            <a:r>
              <a:rPr lang="en-US" sz="2800" baseline="-25000">
                <a:latin typeface="Calibri" charset="0"/>
              </a:rPr>
              <a:t>2</a:t>
            </a:r>
          </a:p>
        </p:txBody>
      </p:sp>
      <p:sp>
        <p:nvSpPr>
          <p:cNvPr id="22596" name="Line 101"/>
          <p:cNvSpPr>
            <a:spLocks noChangeShapeType="1"/>
          </p:cNvSpPr>
          <p:nvPr/>
        </p:nvSpPr>
        <p:spPr bwMode="auto">
          <a:xfrm>
            <a:off x="7659688" y="4605338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597" name="Group 102"/>
          <p:cNvGrpSpPr>
            <a:grpSpLocks/>
          </p:cNvGrpSpPr>
          <p:nvPr/>
        </p:nvGrpSpPr>
        <p:grpSpPr bwMode="auto">
          <a:xfrm>
            <a:off x="7910513" y="5713413"/>
            <a:ext cx="184150" cy="354012"/>
            <a:chOff x="2799" y="3985"/>
            <a:chExt cx="116" cy="223"/>
          </a:xfrm>
        </p:grpSpPr>
        <p:sp>
          <p:nvSpPr>
            <p:cNvPr id="22613" name="Line 103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4" name="Line 104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8" name="Group 105"/>
          <p:cNvGrpSpPr>
            <a:grpSpLocks/>
          </p:cNvGrpSpPr>
          <p:nvPr/>
        </p:nvGrpSpPr>
        <p:grpSpPr bwMode="auto">
          <a:xfrm>
            <a:off x="7910513" y="3749675"/>
            <a:ext cx="184150" cy="354013"/>
            <a:chOff x="2799" y="3985"/>
            <a:chExt cx="116" cy="223"/>
          </a:xfrm>
        </p:grpSpPr>
        <p:sp>
          <p:nvSpPr>
            <p:cNvPr id="22611" name="Line 106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2" name="Line 107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9" name="Group 108"/>
          <p:cNvGrpSpPr>
            <a:grpSpLocks/>
          </p:cNvGrpSpPr>
          <p:nvPr/>
        </p:nvGrpSpPr>
        <p:grpSpPr bwMode="auto">
          <a:xfrm>
            <a:off x="7373938" y="2578100"/>
            <a:ext cx="184150" cy="354013"/>
            <a:chOff x="2799" y="3985"/>
            <a:chExt cx="116" cy="223"/>
          </a:xfrm>
        </p:grpSpPr>
        <p:sp>
          <p:nvSpPr>
            <p:cNvPr id="22609" name="Line 109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10" name="Line 110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00" name="Group 111"/>
          <p:cNvGrpSpPr>
            <a:grpSpLocks/>
          </p:cNvGrpSpPr>
          <p:nvPr/>
        </p:nvGrpSpPr>
        <p:grpSpPr bwMode="auto">
          <a:xfrm>
            <a:off x="8426450" y="2570163"/>
            <a:ext cx="184150" cy="354012"/>
            <a:chOff x="2799" y="3985"/>
            <a:chExt cx="116" cy="223"/>
          </a:xfrm>
        </p:grpSpPr>
        <p:sp>
          <p:nvSpPr>
            <p:cNvPr id="22607" name="Line 112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8" name="Line 113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601" name="Group 114"/>
          <p:cNvGrpSpPr>
            <a:grpSpLocks/>
          </p:cNvGrpSpPr>
          <p:nvPr/>
        </p:nvGrpSpPr>
        <p:grpSpPr bwMode="auto">
          <a:xfrm>
            <a:off x="7913688" y="2638425"/>
            <a:ext cx="184150" cy="354013"/>
            <a:chOff x="2799" y="3985"/>
            <a:chExt cx="116" cy="223"/>
          </a:xfrm>
        </p:grpSpPr>
        <p:sp>
          <p:nvSpPr>
            <p:cNvPr id="22605" name="Line 115"/>
            <p:cNvSpPr>
              <a:spLocks noChangeShapeType="1"/>
            </p:cNvSpPr>
            <p:nvPr/>
          </p:nvSpPr>
          <p:spPr bwMode="auto">
            <a:xfrm>
              <a:off x="2915" y="3990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6" name="Line 116"/>
            <p:cNvSpPr>
              <a:spLocks noChangeShapeType="1"/>
            </p:cNvSpPr>
            <p:nvPr/>
          </p:nvSpPr>
          <p:spPr bwMode="auto">
            <a:xfrm flipV="1">
              <a:off x="2799" y="3985"/>
              <a:ext cx="0" cy="21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02" name="Text Box 117"/>
          <p:cNvSpPr txBox="1">
            <a:spLocks noChangeArrowheads="1"/>
          </p:cNvSpPr>
          <p:nvPr/>
        </p:nvSpPr>
        <p:spPr bwMode="auto">
          <a:xfrm>
            <a:off x="387350" y="4981575"/>
            <a:ext cx="158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weakly bound</a:t>
            </a:r>
          </a:p>
        </p:txBody>
      </p:sp>
      <p:sp>
        <p:nvSpPr>
          <p:cNvPr id="22603" name="Text Box 118"/>
          <p:cNvSpPr txBox="1">
            <a:spLocks noChangeArrowheads="1"/>
          </p:cNvSpPr>
          <p:nvPr/>
        </p:nvSpPr>
        <p:spPr bwMode="auto">
          <a:xfrm>
            <a:off x="2665413" y="4981575"/>
            <a:ext cx="156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paramagnetic</a:t>
            </a:r>
          </a:p>
        </p:txBody>
      </p:sp>
      <p:sp>
        <p:nvSpPr>
          <p:cNvPr id="22604" name="Text Box 119"/>
          <p:cNvSpPr txBox="1">
            <a:spLocks noChangeArrowheads="1"/>
          </p:cNvSpPr>
          <p:nvPr/>
        </p:nvSpPr>
        <p:spPr bwMode="auto">
          <a:xfrm>
            <a:off x="5033963" y="4979988"/>
            <a:ext cx="1416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diamagnetic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Learning outcomes</a:t>
            </a:r>
          </a:p>
        </p:txBody>
      </p:sp>
      <p:pic>
        <p:nvPicPr>
          <p:cNvPr id="29699" name="Picture 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425" y="212725"/>
            <a:ext cx="11779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5"/>
          <p:cNvSpPr txBox="1">
            <a:spLocks noChangeArrowheads="1"/>
          </p:cNvSpPr>
          <p:nvPr/>
        </p:nvSpPr>
        <p:spPr bwMode="auto">
          <a:xfrm>
            <a:off x="622300" y="1438275"/>
            <a:ext cx="263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/>
          </a:p>
        </p:txBody>
      </p:sp>
      <p:sp>
        <p:nvSpPr>
          <p:cNvPr id="29701" name="Text Box 67"/>
          <p:cNvSpPr txBox="1">
            <a:spLocks noChangeArrowheads="1"/>
          </p:cNvSpPr>
          <p:nvPr/>
        </p:nvSpPr>
        <p:spPr bwMode="auto">
          <a:xfrm>
            <a:off x="209550" y="1692275"/>
            <a:ext cx="8720138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charset="0"/>
              </a:rPr>
              <a:t>Use the principle that the mixing between orbitals depends on the energy difference, and the resonance integral,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Calibri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charset="0"/>
              </a:rPr>
              <a:t>Apply the separation of </a:t>
            </a:r>
            <a:r>
              <a:rPr lang="en-US" sz="2400">
                <a:latin typeface="Symbol" charset="0"/>
              </a:rPr>
              <a:t>s</a:t>
            </a:r>
            <a:r>
              <a:rPr lang="en-US" sz="2400">
                <a:latin typeface="Calibri" charset="0"/>
              </a:rPr>
              <a:t> and </a:t>
            </a:r>
            <a:r>
              <a:rPr lang="en-US" sz="2400">
                <a:latin typeface="Symbol" charset="0"/>
              </a:rPr>
              <a:t>p</a:t>
            </a:r>
            <a:r>
              <a:rPr lang="en-US" sz="2400">
                <a:latin typeface="Calibri" charset="0"/>
              </a:rPr>
              <a:t> bonding to describe electronic structure in simple organic molecules.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400">
                <a:latin typeface="Calibri" charset="0"/>
              </a:rPr>
              <a:t>Rationalize differences in orbital energy levels of diatomic molecules in terms of s-p mixing.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2400">
              <a:latin typeface="Calibri" charset="0"/>
            </a:endParaRPr>
          </a:p>
          <a:p>
            <a:pPr eaLnBrk="1" hangingPunct="1">
              <a:buFontTx/>
              <a:buChar char="•"/>
            </a:pPr>
            <a:endParaRPr lang="en-US" sz="2400">
              <a:latin typeface="Calibri" charset="0"/>
            </a:endParaRPr>
          </a:p>
          <a:p>
            <a:pPr eaLnBrk="1" hangingPunct="1">
              <a:buFontTx/>
              <a:buChar char="•"/>
            </a:pPr>
            <a:endParaRPr lang="en-US" sz="240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Next lecture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4787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Particle in a box approximation</a:t>
            </a:r>
          </a:p>
          <a:p>
            <a:pPr lvl="1" eaLnBrk="1" hangingPunct="1"/>
            <a:r>
              <a:rPr lang="en-US">
                <a:latin typeface="Arial" charset="0"/>
              </a:rPr>
              <a:t>solving the Schrödinger equation.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311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i="1" kern="0" dirty="0">
                <a:solidFill>
                  <a:schemeClr val="accent2"/>
                </a:solidFill>
                <a:latin typeface="Calibri" pitchFamily="34" charset="0"/>
                <a:ea typeface="+mj-ea"/>
                <a:cs typeface="+mj-cs"/>
              </a:rPr>
              <a:t>Week 10 tutorials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4445000"/>
            <a:ext cx="8229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Wavefunctions and the Schrödinger equation.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Practice Questions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317625"/>
            <a:ext cx="8482012" cy="5186363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000" dirty="0">
                <a:latin typeface="Arial" charset="0"/>
              </a:rPr>
              <a:t>Why is s-p mixing more important in Li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than in F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dirty="0">
                <a:latin typeface="Arial" charset="0"/>
              </a:rPr>
              <a:t>How many core, </a:t>
            </a:r>
            <a:r>
              <a:rPr lang="en-US" sz="2000" dirty="0">
                <a:latin typeface="Symbol" charset="0"/>
              </a:rPr>
              <a:t>s</a:t>
            </a:r>
            <a:r>
              <a:rPr lang="en-US" sz="2000" dirty="0">
                <a:latin typeface="Arial" charset="0"/>
              </a:rPr>
              <a:t>-bonding, and </a:t>
            </a:r>
            <a:r>
              <a:rPr lang="en-US" sz="2000" dirty="0">
                <a:latin typeface="Symbol" charset="0"/>
              </a:rPr>
              <a:t>p</a:t>
            </a:r>
            <a:r>
              <a:rPr lang="en-US" sz="2000" dirty="0">
                <a:latin typeface="Arial" charset="0"/>
              </a:rPr>
              <a:t>-electrons are there in </a:t>
            </a:r>
          </a:p>
          <a:p>
            <a:pPr marL="1216025" lvl="1" indent="-457200" eaLnBrk="1" hangingPunct="1">
              <a:buFont typeface="+mj-lt"/>
              <a:buAutoNum type="alphaLcParenR"/>
            </a:pPr>
            <a:r>
              <a:rPr lang="en-US" sz="2000" dirty="0">
                <a:latin typeface="Arial" charset="0"/>
              </a:rPr>
              <a:t>a</a:t>
            </a:r>
            <a:r>
              <a:rPr lang="en-US" sz="2000" dirty="0" smtClean="0">
                <a:latin typeface="Arial" charset="0"/>
              </a:rPr>
              <a:t>cetylene</a:t>
            </a:r>
            <a:endParaRPr lang="en-US" sz="2000" dirty="0">
              <a:latin typeface="Arial" charset="0"/>
            </a:endParaRPr>
          </a:p>
          <a:p>
            <a:pPr marL="1216025" lvl="1" indent="-457200" eaLnBrk="1" hangingPunct="1">
              <a:buFont typeface="+mj-lt"/>
              <a:buAutoNum type="alphaLcParenR"/>
            </a:pPr>
            <a:r>
              <a:rPr lang="en-US" sz="2000" dirty="0">
                <a:latin typeface="Arial" charset="0"/>
              </a:rPr>
              <a:t>e</a:t>
            </a:r>
            <a:r>
              <a:rPr lang="en-US" sz="2000" dirty="0" smtClean="0">
                <a:latin typeface="Arial" charset="0"/>
              </a:rPr>
              <a:t>thylene</a:t>
            </a:r>
            <a:endParaRPr lang="en-US" sz="2000" dirty="0">
              <a:latin typeface="Arial" charset="0"/>
            </a:endParaRPr>
          </a:p>
          <a:p>
            <a:pPr marL="1216025" lvl="1" indent="-457200" eaLnBrk="1" hangingPunct="1">
              <a:buFont typeface="+mj-lt"/>
              <a:buAutoNum type="alphaLcParenR"/>
            </a:pPr>
            <a:r>
              <a:rPr lang="en-US" sz="2000" dirty="0"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enzene</a:t>
            </a:r>
            <a:endParaRPr lang="en-US" sz="2000" dirty="0">
              <a:latin typeface="Arial" charset="0"/>
            </a:endParaRPr>
          </a:p>
          <a:p>
            <a:pPr marL="1216025" lvl="1" indent="-457200" eaLnBrk="1" hangingPunct="1">
              <a:buFont typeface="+mj-lt"/>
              <a:buAutoNum type="alphaLcParenR"/>
            </a:pPr>
            <a:r>
              <a:rPr lang="en-US" sz="2000" dirty="0">
                <a:latin typeface="Arial" charset="0"/>
              </a:rPr>
              <a:t>b</a:t>
            </a:r>
            <a:r>
              <a:rPr lang="en-US" sz="2000" dirty="0" smtClean="0">
                <a:latin typeface="Arial" charset="0"/>
              </a:rPr>
              <a:t>uckminsterfullerene</a:t>
            </a:r>
            <a:endParaRPr lang="en-US" sz="2000" dirty="0">
              <a:latin typeface="Arial" charset="0"/>
            </a:endParaRPr>
          </a:p>
          <a:p>
            <a:pPr marL="857250" lvl="1" indent="-457200" eaLnBrk="1" hangingPunct="1">
              <a:buFontTx/>
              <a:buNone/>
            </a:pPr>
            <a:endParaRPr lang="en-US" sz="1600" dirty="0">
              <a:latin typeface="Arial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sz="2000" dirty="0">
                <a:latin typeface="Arial" charset="0"/>
              </a:rPr>
              <a:t>Check that your </a:t>
            </a:r>
            <a:r>
              <a:rPr lang="en-US" sz="2000" b="1" dirty="0">
                <a:latin typeface="Arial" charset="0"/>
              </a:rPr>
              <a:t>total</a:t>
            </a:r>
            <a:r>
              <a:rPr lang="en-US" sz="2000" dirty="0">
                <a:latin typeface="Arial" charset="0"/>
              </a:rPr>
              <a:t> number of electrons agrees with what is expected (6 per carbon, 1 per hydrogen).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Revision – H</a:t>
            </a:r>
            <a:r>
              <a:rPr lang="en-US" b="1" i="1" baseline="-25000">
                <a:solidFill>
                  <a:schemeClr val="accent2"/>
                </a:solidFill>
                <a:latin typeface="Calibri" charset="0"/>
              </a:rPr>
              <a:t>2</a:t>
            </a:r>
            <a:r>
              <a:rPr lang="en-US" b="1" i="1" baseline="30000">
                <a:solidFill>
                  <a:schemeClr val="accent2"/>
                </a:solidFill>
                <a:latin typeface="Calibri" charset="0"/>
              </a:rPr>
              <a:t>+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9850"/>
            <a:ext cx="8488363" cy="1979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Near each nucleus, electron should behave as a 1s electron.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Calibri" charset="0"/>
              </a:rPr>
              <a:t>At dissociation, 1s orbital will be exact solution at each nucleus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422525" y="48688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40525" y="48498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1162050" y="3894138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0413" y="3905250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1557338" y="4325938"/>
            <a:ext cx="1822450" cy="661987"/>
            <a:chOff x="981" y="2370"/>
            <a:chExt cx="1148" cy="417"/>
          </a:xfrm>
        </p:grpSpPr>
        <p:sp>
          <p:nvSpPr>
            <p:cNvPr id="4110" name="Freeform 9"/>
            <p:cNvSpPr>
              <a:spLocks/>
            </p:cNvSpPr>
            <p:nvPr/>
          </p:nvSpPr>
          <p:spPr bwMode="auto">
            <a:xfrm>
              <a:off x="981" y="2382"/>
              <a:ext cx="576" cy="405"/>
            </a:xfrm>
            <a:custGeom>
              <a:avLst/>
              <a:gdLst>
                <a:gd name="T0" fmla="*/ 0 w 576"/>
                <a:gd name="T1" fmla="*/ 405 h 405"/>
                <a:gd name="T2" fmla="*/ 397 w 576"/>
                <a:gd name="T3" fmla="*/ 296 h 405"/>
                <a:gd name="T4" fmla="*/ 576 w 576"/>
                <a:gd name="T5" fmla="*/ 0 h 405"/>
                <a:gd name="T6" fmla="*/ 0 60000 65536"/>
                <a:gd name="T7" fmla="*/ 0 60000 65536"/>
                <a:gd name="T8" fmla="*/ 0 60000 65536"/>
                <a:gd name="T9" fmla="*/ 0 w 576"/>
                <a:gd name="T10" fmla="*/ 0 h 405"/>
                <a:gd name="T11" fmla="*/ 576 w 57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405">
                  <a:moveTo>
                    <a:pt x="0" y="405"/>
                  </a:moveTo>
                  <a:cubicBezTo>
                    <a:pt x="150" y="384"/>
                    <a:pt x="301" y="364"/>
                    <a:pt x="397" y="296"/>
                  </a:cubicBezTo>
                  <a:cubicBezTo>
                    <a:pt x="493" y="228"/>
                    <a:pt x="534" y="114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0"/>
            <p:cNvSpPr>
              <a:spLocks/>
            </p:cNvSpPr>
            <p:nvPr/>
          </p:nvSpPr>
          <p:spPr bwMode="auto">
            <a:xfrm flipH="1">
              <a:off x="1553" y="2370"/>
              <a:ext cx="576" cy="405"/>
            </a:xfrm>
            <a:custGeom>
              <a:avLst/>
              <a:gdLst>
                <a:gd name="T0" fmla="*/ 0 w 576"/>
                <a:gd name="T1" fmla="*/ 405 h 405"/>
                <a:gd name="T2" fmla="*/ 397 w 576"/>
                <a:gd name="T3" fmla="*/ 296 h 405"/>
                <a:gd name="T4" fmla="*/ 576 w 576"/>
                <a:gd name="T5" fmla="*/ 0 h 405"/>
                <a:gd name="T6" fmla="*/ 0 60000 65536"/>
                <a:gd name="T7" fmla="*/ 0 60000 65536"/>
                <a:gd name="T8" fmla="*/ 0 60000 65536"/>
                <a:gd name="T9" fmla="*/ 0 w 576"/>
                <a:gd name="T10" fmla="*/ 0 h 405"/>
                <a:gd name="T11" fmla="*/ 576 w 57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405">
                  <a:moveTo>
                    <a:pt x="0" y="405"/>
                  </a:moveTo>
                  <a:cubicBezTo>
                    <a:pt x="150" y="384"/>
                    <a:pt x="301" y="364"/>
                    <a:pt x="397" y="296"/>
                  </a:cubicBezTo>
                  <a:cubicBezTo>
                    <a:pt x="493" y="228"/>
                    <a:pt x="534" y="114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5" name="Group 11"/>
          <p:cNvGrpSpPr>
            <a:grpSpLocks/>
          </p:cNvGrpSpPr>
          <p:nvPr/>
        </p:nvGrpSpPr>
        <p:grpSpPr bwMode="auto">
          <a:xfrm>
            <a:off x="5862638" y="4313238"/>
            <a:ext cx="1822450" cy="661987"/>
            <a:chOff x="981" y="2370"/>
            <a:chExt cx="1148" cy="417"/>
          </a:xfrm>
        </p:grpSpPr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981" y="2382"/>
              <a:ext cx="576" cy="405"/>
            </a:xfrm>
            <a:custGeom>
              <a:avLst/>
              <a:gdLst>
                <a:gd name="T0" fmla="*/ 0 w 576"/>
                <a:gd name="T1" fmla="*/ 405 h 405"/>
                <a:gd name="T2" fmla="*/ 397 w 576"/>
                <a:gd name="T3" fmla="*/ 296 h 405"/>
                <a:gd name="T4" fmla="*/ 576 w 576"/>
                <a:gd name="T5" fmla="*/ 0 h 405"/>
                <a:gd name="T6" fmla="*/ 0 60000 65536"/>
                <a:gd name="T7" fmla="*/ 0 60000 65536"/>
                <a:gd name="T8" fmla="*/ 0 60000 65536"/>
                <a:gd name="T9" fmla="*/ 0 w 576"/>
                <a:gd name="T10" fmla="*/ 0 h 405"/>
                <a:gd name="T11" fmla="*/ 576 w 57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405">
                  <a:moveTo>
                    <a:pt x="0" y="405"/>
                  </a:moveTo>
                  <a:cubicBezTo>
                    <a:pt x="150" y="384"/>
                    <a:pt x="301" y="364"/>
                    <a:pt x="397" y="296"/>
                  </a:cubicBezTo>
                  <a:cubicBezTo>
                    <a:pt x="493" y="228"/>
                    <a:pt x="534" y="114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 flipH="1">
              <a:off x="1553" y="2370"/>
              <a:ext cx="576" cy="405"/>
            </a:xfrm>
            <a:custGeom>
              <a:avLst/>
              <a:gdLst>
                <a:gd name="T0" fmla="*/ 0 w 576"/>
                <a:gd name="T1" fmla="*/ 405 h 405"/>
                <a:gd name="T2" fmla="*/ 397 w 576"/>
                <a:gd name="T3" fmla="*/ 296 h 405"/>
                <a:gd name="T4" fmla="*/ 576 w 576"/>
                <a:gd name="T5" fmla="*/ 0 h 405"/>
                <a:gd name="T6" fmla="*/ 0 60000 65536"/>
                <a:gd name="T7" fmla="*/ 0 60000 65536"/>
                <a:gd name="T8" fmla="*/ 0 60000 65536"/>
                <a:gd name="T9" fmla="*/ 0 w 576"/>
                <a:gd name="T10" fmla="*/ 0 h 405"/>
                <a:gd name="T11" fmla="*/ 576 w 576"/>
                <a:gd name="T12" fmla="*/ 405 h 4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405">
                  <a:moveTo>
                    <a:pt x="0" y="405"/>
                  </a:moveTo>
                  <a:cubicBezTo>
                    <a:pt x="150" y="384"/>
                    <a:pt x="301" y="364"/>
                    <a:pt x="397" y="296"/>
                  </a:cubicBezTo>
                  <a:cubicBezTo>
                    <a:pt x="493" y="228"/>
                    <a:pt x="534" y="114"/>
                    <a:pt x="576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Line 15"/>
          <p:cNvSpPr>
            <a:spLocks noChangeShapeType="1"/>
          </p:cNvSpPr>
          <p:nvPr/>
        </p:nvSpPr>
        <p:spPr bwMode="auto">
          <a:xfrm>
            <a:off x="2433638" y="5413375"/>
            <a:ext cx="4338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4394200" y="5392738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i="1"/>
              <a:t>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Revision – H</a:t>
            </a:r>
            <a:r>
              <a:rPr lang="en-US" b="1" i="1" baseline="-25000">
                <a:solidFill>
                  <a:schemeClr val="accent2"/>
                </a:solidFill>
                <a:latin typeface="Calibri" charset="0"/>
              </a:rPr>
              <a:t>2</a:t>
            </a:r>
            <a:r>
              <a:rPr lang="en-US" b="1" i="1" baseline="30000">
                <a:solidFill>
                  <a:schemeClr val="accent2"/>
                </a:solidFill>
                <a:latin typeface="Calibri" charset="0"/>
              </a:rPr>
              <a:t>+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9850"/>
            <a:ext cx="8488363" cy="19796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Calibri" charset="0"/>
              </a:rPr>
              <a:t>At equilibrium, we have to make the lowest energy possible using the 1s functions available</a:t>
            </a:r>
            <a:endParaRPr lang="en-US" sz="2400" i="1">
              <a:latin typeface="Calibri" charset="0"/>
            </a:endParaRP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582988" y="55737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430838" y="557371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162050" y="4554538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0413" y="4578350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2717800" y="5019675"/>
            <a:ext cx="914400" cy="642938"/>
          </a:xfrm>
          <a:custGeom>
            <a:avLst/>
            <a:gdLst>
              <a:gd name="T0" fmla="*/ 0 w 576"/>
              <a:gd name="T1" fmla="*/ 642938 h 405"/>
              <a:gd name="T2" fmla="*/ 630238 w 576"/>
              <a:gd name="T3" fmla="*/ 469900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flipH="1">
            <a:off x="5461000" y="5000625"/>
            <a:ext cx="914400" cy="642938"/>
          </a:xfrm>
          <a:custGeom>
            <a:avLst/>
            <a:gdLst>
              <a:gd name="T0" fmla="*/ 0 w 576"/>
              <a:gd name="T1" fmla="*/ 642938 h 405"/>
              <a:gd name="T2" fmla="*/ 630238 w 576"/>
              <a:gd name="T3" fmla="*/ 469900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433638" y="6099175"/>
            <a:ext cx="4338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94200" y="6078538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i="1"/>
              <a:t>r</a:t>
            </a:r>
          </a:p>
        </p:txBody>
      </p:sp>
      <p:sp>
        <p:nvSpPr>
          <p:cNvPr id="5132" name="Freeform 12"/>
          <p:cNvSpPr>
            <a:spLocks/>
          </p:cNvSpPr>
          <p:nvPr/>
        </p:nvSpPr>
        <p:spPr bwMode="auto">
          <a:xfrm>
            <a:off x="3621088" y="5011738"/>
            <a:ext cx="1839912" cy="350837"/>
          </a:xfrm>
          <a:custGeom>
            <a:avLst/>
            <a:gdLst>
              <a:gd name="T0" fmla="*/ 0 w 1159"/>
              <a:gd name="T1" fmla="*/ 25400 h 221"/>
              <a:gd name="T2" fmla="*/ 950912 w 1159"/>
              <a:gd name="T3" fmla="*/ 346075 h 221"/>
              <a:gd name="T4" fmla="*/ 1839912 w 1159"/>
              <a:gd name="T5" fmla="*/ 0 h 221"/>
              <a:gd name="T6" fmla="*/ 0 60000 65536"/>
              <a:gd name="T7" fmla="*/ 0 60000 65536"/>
              <a:gd name="T8" fmla="*/ 0 60000 65536"/>
              <a:gd name="T9" fmla="*/ 0 w 1159"/>
              <a:gd name="T10" fmla="*/ 0 h 221"/>
              <a:gd name="T11" fmla="*/ 1159 w 1159"/>
              <a:gd name="T12" fmla="*/ 221 h 2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9" h="221">
                <a:moveTo>
                  <a:pt x="0" y="16"/>
                </a:moveTo>
                <a:cubicBezTo>
                  <a:pt x="203" y="118"/>
                  <a:pt x="406" y="221"/>
                  <a:pt x="599" y="218"/>
                </a:cubicBezTo>
                <a:cubicBezTo>
                  <a:pt x="792" y="215"/>
                  <a:pt x="975" y="107"/>
                  <a:pt x="1159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Oval 14"/>
          <p:cNvSpPr>
            <a:spLocks noChangeArrowheads="1"/>
          </p:cNvSpPr>
          <p:nvPr/>
        </p:nvSpPr>
        <p:spPr bwMode="auto">
          <a:xfrm>
            <a:off x="3600450" y="33686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4" name="Oval 15"/>
          <p:cNvSpPr>
            <a:spLocks noChangeArrowheads="1"/>
          </p:cNvSpPr>
          <p:nvPr/>
        </p:nvSpPr>
        <p:spPr bwMode="auto">
          <a:xfrm>
            <a:off x="5448300" y="33686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 flipV="1">
            <a:off x="1179513" y="2349500"/>
            <a:ext cx="11112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777875" y="2144713"/>
            <a:ext cx="365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5137" name="Freeform 18"/>
          <p:cNvSpPr>
            <a:spLocks/>
          </p:cNvSpPr>
          <p:nvPr/>
        </p:nvSpPr>
        <p:spPr bwMode="auto">
          <a:xfrm>
            <a:off x="2735263" y="2814638"/>
            <a:ext cx="914400" cy="642937"/>
          </a:xfrm>
          <a:custGeom>
            <a:avLst/>
            <a:gdLst>
              <a:gd name="T0" fmla="*/ 0 w 576"/>
              <a:gd name="T1" fmla="*/ 642937 h 405"/>
              <a:gd name="T2" fmla="*/ 630238 w 576"/>
              <a:gd name="T3" fmla="*/ 469900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Freeform 19"/>
          <p:cNvSpPr>
            <a:spLocks/>
          </p:cNvSpPr>
          <p:nvPr/>
        </p:nvSpPr>
        <p:spPr bwMode="auto">
          <a:xfrm flipH="1" flipV="1">
            <a:off x="5478463" y="3438525"/>
            <a:ext cx="914400" cy="696913"/>
          </a:xfrm>
          <a:custGeom>
            <a:avLst/>
            <a:gdLst>
              <a:gd name="T0" fmla="*/ 0 w 576"/>
              <a:gd name="T1" fmla="*/ 696913 h 405"/>
              <a:gd name="T2" fmla="*/ 630238 w 576"/>
              <a:gd name="T3" fmla="*/ 509349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0"/>
          <p:cNvSpPr>
            <a:spLocks noChangeShapeType="1"/>
          </p:cNvSpPr>
          <p:nvPr/>
        </p:nvSpPr>
        <p:spPr bwMode="auto">
          <a:xfrm>
            <a:off x="2451100" y="3894138"/>
            <a:ext cx="4338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Text Box 21"/>
          <p:cNvSpPr txBox="1">
            <a:spLocks noChangeArrowheads="1"/>
          </p:cNvSpPr>
          <p:nvPr/>
        </p:nvSpPr>
        <p:spPr bwMode="auto">
          <a:xfrm>
            <a:off x="4411663" y="3873500"/>
            <a:ext cx="33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i="1"/>
              <a:t>r</a:t>
            </a:r>
          </a:p>
        </p:txBody>
      </p:sp>
      <p:sp>
        <p:nvSpPr>
          <p:cNvPr id="5141" name="Freeform 23"/>
          <p:cNvSpPr>
            <a:spLocks/>
          </p:cNvSpPr>
          <p:nvPr/>
        </p:nvSpPr>
        <p:spPr bwMode="auto">
          <a:xfrm>
            <a:off x="3644900" y="2809875"/>
            <a:ext cx="1841500" cy="1311275"/>
          </a:xfrm>
          <a:custGeom>
            <a:avLst/>
            <a:gdLst>
              <a:gd name="T0" fmla="*/ 0 w 1160"/>
              <a:gd name="T1" fmla="*/ 0 h 826"/>
              <a:gd name="T2" fmla="*/ 317500 w 1160"/>
              <a:gd name="T3" fmla="*/ 369888 h 826"/>
              <a:gd name="T4" fmla="*/ 914400 w 1160"/>
              <a:gd name="T5" fmla="*/ 595313 h 826"/>
              <a:gd name="T6" fmla="*/ 1536700 w 1160"/>
              <a:gd name="T7" fmla="*/ 900113 h 826"/>
              <a:gd name="T8" fmla="*/ 1841500 w 1160"/>
              <a:gd name="T9" fmla="*/ 1311275 h 8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0"/>
              <a:gd name="T16" fmla="*/ 0 h 826"/>
              <a:gd name="T17" fmla="*/ 1160 w 1160"/>
              <a:gd name="T18" fmla="*/ 826 h 8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0" h="826">
                <a:moveTo>
                  <a:pt x="0" y="0"/>
                </a:moveTo>
                <a:cubicBezTo>
                  <a:pt x="52" y="85"/>
                  <a:pt x="104" y="171"/>
                  <a:pt x="200" y="233"/>
                </a:cubicBezTo>
                <a:cubicBezTo>
                  <a:pt x="296" y="295"/>
                  <a:pt x="448" y="319"/>
                  <a:pt x="576" y="375"/>
                </a:cubicBezTo>
                <a:cubicBezTo>
                  <a:pt x="704" y="431"/>
                  <a:pt x="871" y="492"/>
                  <a:pt x="968" y="567"/>
                </a:cubicBezTo>
                <a:cubicBezTo>
                  <a:pt x="1065" y="642"/>
                  <a:pt x="1112" y="734"/>
                  <a:pt x="1160" y="82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Text Box 24"/>
          <p:cNvSpPr txBox="1">
            <a:spLocks noChangeArrowheads="1"/>
          </p:cNvSpPr>
          <p:nvPr/>
        </p:nvSpPr>
        <p:spPr bwMode="auto">
          <a:xfrm>
            <a:off x="7327900" y="3568700"/>
            <a:ext cx="692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720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Revision – H</a:t>
            </a:r>
            <a:r>
              <a:rPr lang="en-US" b="1" i="1" baseline="-25000">
                <a:solidFill>
                  <a:schemeClr val="accent2"/>
                </a:solidFill>
                <a:latin typeface="Calibri" charset="0"/>
              </a:rPr>
              <a:t>2</a:t>
            </a:r>
            <a:r>
              <a:rPr lang="en-US" b="1" i="1" baseline="30000">
                <a:solidFill>
                  <a:schemeClr val="accent2"/>
                </a:solidFill>
                <a:latin typeface="Calibri" charset="0"/>
              </a:rPr>
              <a:t>+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645636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784701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5129213" y="4495800"/>
            <a:ext cx="11112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91063" y="4568825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5591175" y="47990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653088" y="5497513"/>
            <a:ext cx="477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flipH="1">
            <a:off x="7870825" y="47609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251825" y="5500688"/>
            <a:ext cx="471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6155" name="Freeform 11"/>
          <p:cNvSpPr>
            <a:spLocks/>
          </p:cNvSpPr>
          <p:nvPr/>
        </p:nvSpPr>
        <p:spPr bwMode="auto">
          <a:xfrm>
            <a:off x="6500813" y="4770438"/>
            <a:ext cx="1382712" cy="722312"/>
          </a:xfrm>
          <a:custGeom>
            <a:avLst/>
            <a:gdLst>
              <a:gd name="T0" fmla="*/ 0 w 871"/>
              <a:gd name="T1" fmla="*/ 36512 h 455"/>
              <a:gd name="T2" fmla="*/ 666750 w 871"/>
              <a:gd name="T3" fmla="*/ 715962 h 455"/>
              <a:gd name="T4" fmla="*/ 1382712 w 871"/>
              <a:gd name="T5" fmla="*/ 0 h 455"/>
              <a:gd name="T6" fmla="*/ 0 60000 65536"/>
              <a:gd name="T7" fmla="*/ 0 60000 65536"/>
              <a:gd name="T8" fmla="*/ 0 60000 65536"/>
              <a:gd name="T9" fmla="*/ 0 w 871"/>
              <a:gd name="T10" fmla="*/ 0 h 455"/>
              <a:gd name="T11" fmla="*/ 871 w 871"/>
              <a:gd name="T12" fmla="*/ 455 h 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455">
                <a:moveTo>
                  <a:pt x="0" y="23"/>
                </a:moveTo>
                <a:cubicBezTo>
                  <a:pt x="137" y="239"/>
                  <a:pt x="275" y="455"/>
                  <a:pt x="420" y="451"/>
                </a:cubicBezTo>
                <a:cubicBezTo>
                  <a:pt x="565" y="447"/>
                  <a:pt x="718" y="223"/>
                  <a:pt x="87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649922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788987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5172075" y="15970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733925" y="1670050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6160" name="Freeform 16"/>
          <p:cNvSpPr>
            <a:spLocks/>
          </p:cNvSpPr>
          <p:nvPr/>
        </p:nvSpPr>
        <p:spPr bwMode="auto">
          <a:xfrm>
            <a:off x="5659438" y="267970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695950" y="2598738"/>
            <a:ext cx="47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6162" name="Freeform 18"/>
          <p:cNvSpPr>
            <a:spLocks/>
          </p:cNvSpPr>
          <p:nvPr/>
        </p:nvSpPr>
        <p:spPr bwMode="auto">
          <a:xfrm flipH="1" flipV="1">
            <a:off x="7875588" y="334645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8294688" y="2601913"/>
            <a:ext cx="471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6164" name="Freeform 20"/>
          <p:cNvSpPr>
            <a:spLocks/>
          </p:cNvSpPr>
          <p:nvPr/>
        </p:nvSpPr>
        <p:spPr bwMode="auto">
          <a:xfrm>
            <a:off x="6548438" y="2681288"/>
            <a:ext cx="1335087" cy="1335087"/>
          </a:xfrm>
          <a:custGeom>
            <a:avLst/>
            <a:gdLst>
              <a:gd name="T0" fmla="*/ 0 w 841"/>
              <a:gd name="T1" fmla="*/ 0 h 841"/>
              <a:gd name="T2" fmla="*/ 309562 w 841"/>
              <a:gd name="T3" fmla="*/ 433387 h 841"/>
              <a:gd name="T4" fmla="*/ 630237 w 841"/>
              <a:gd name="T5" fmla="*/ 642937 h 841"/>
              <a:gd name="T6" fmla="*/ 1038225 w 841"/>
              <a:gd name="T7" fmla="*/ 877887 h 841"/>
              <a:gd name="T8" fmla="*/ 1335087 w 841"/>
              <a:gd name="T9" fmla="*/ 1335087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1"/>
              <a:gd name="T16" fmla="*/ 0 h 841"/>
              <a:gd name="T17" fmla="*/ 841 w 841"/>
              <a:gd name="T18" fmla="*/ 841 h 8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1" h="841">
                <a:moveTo>
                  <a:pt x="0" y="0"/>
                </a:moveTo>
                <a:cubicBezTo>
                  <a:pt x="64" y="102"/>
                  <a:pt x="129" y="205"/>
                  <a:pt x="195" y="273"/>
                </a:cubicBezTo>
                <a:cubicBezTo>
                  <a:pt x="261" y="341"/>
                  <a:pt x="321" y="358"/>
                  <a:pt x="397" y="405"/>
                </a:cubicBezTo>
                <a:cubicBezTo>
                  <a:pt x="473" y="452"/>
                  <a:pt x="580" y="480"/>
                  <a:pt x="654" y="553"/>
                </a:cubicBezTo>
                <a:cubicBezTo>
                  <a:pt x="728" y="626"/>
                  <a:pt x="784" y="733"/>
                  <a:pt x="841" y="84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205538" y="1798638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–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6166" name="Line 23"/>
          <p:cNvSpPr>
            <a:spLocks noChangeShapeType="1"/>
          </p:cNvSpPr>
          <p:nvPr/>
        </p:nvSpPr>
        <p:spPr bwMode="auto">
          <a:xfrm>
            <a:off x="106203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/>
        </p:nvSpPr>
        <p:spPr bwMode="auto">
          <a:xfrm>
            <a:off x="2452688" y="26987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/>
        </p:nvSpPr>
        <p:spPr bwMode="auto">
          <a:xfrm>
            <a:off x="2452688" y="49593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6"/>
          <p:cNvSpPr>
            <a:spLocks noChangeShapeType="1"/>
          </p:cNvSpPr>
          <p:nvPr/>
        </p:nvSpPr>
        <p:spPr bwMode="auto">
          <a:xfrm>
            <a:off x="379888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7"/>
          <p:cNvSpPr>
            <a:spLocks noChangeShapeType="1"/>
          </p:cNvSpPr>
          <p:nvPr/>
        </p:nvSpPr>
        <p:spPr bwMode="auto">
          <a:xfrm flipH="1">
            <a:off x="1976438" y="2693988"/>
            <a:ext cx="481012" cy="11001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8"/>
          <p:cNvSpPr>
            <a:spLocks noChangeShapeType="1"/>
          </p:cNvSpPr>
          <p:nvPr/>
        </p:nvSpPr>
        <p:spPr bwMode="auto">
          <a:xfrm flipH="1">
            <a:off x="3367088" y="3811588"/>
            <a:ext cx="419100" cy="11382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9"/>
          <p:cNvSpPr>
            <a:spLocks noChangeShapeType="1"/>
          </p:cNvSpPr>
          <p:nvPr/>
        </p:nvSpPr>
        <p:spPr bwMode="auto">
          <a:xfrm>
            <a:off x="2017713" y="3786188"/>
            <a:ext cx="434975" cy="1149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Line 30"/>
          <p:cNvSpPr>
            <a:spLocks noChangeShapeType="1"/>
          </p:cNvSpPr>
          <p:nvPr/>
        </p:nvSpPr>
        <p:spPr bwMode="auto">
          <a:xfrm>
            <a:off x="3390900" y="2713038"/>
            <a:ext cx="369888" cy="10493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Text Box 31"/>
          <p:cNvSpPr txBox="1">
            <a:spLocks noChangeArrowheads="1"/>
          </p:cNvSpPr>
          <p:nvPr/>
        </p:nvSpPr>
        <p:spPr bwMode="auto">
          <a:xfrm>
            <a:off x="1068388" y="38830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A</a:t>
            </a:r>
          </a:p>
        </p:txBody>
      </p:sp>
      <p:sp>
        <p:nvSpPr>
          <p:cNvPr id="6175" name="Text Box 32"/>
          <p:cNvSpPr txBox="1">
            <a:spLocks noChangeArrowheads="1"/>
          </p:cNvSpPr>
          <p:nvPr/>
        </p:nvSpPr>
        <p:spPr bwMode="auto">
          <a:xfrm>
            <a:off x="4224338" y="38131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B</a:t>
            </a:r>
          </a:p>
        </p:txBody>
      </p:sp>
      <p:sp>
        <p:nvSpPr>
          <p:cNvPr id="6176" name="Line 36"/>
          <p:cNvSpPr>
            <a:spLocks noChangeShapeType="1"/>
          </p:cNvSpPr>
          <p:nvPr/>
        </p:nvSpPr>
        <p:spPr bwMode="auto">
          <a:xfrm flipV="1">
            <a:off x="542925" y="27527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Text Box 37"/>
          <p:cNvSpPr txBox="1">
            <a:spLocks noChangeArrowheads="1"/>
          </p:cNvSpPr>
          <p:nvPr/>
        </p:nvSpPr>
        <p:spPr bwMode="auto">
          <a:xfrm>
            <a:off x="127000" y="2795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E</a:t>
            </a:r>
          </a:p>
        </p:txBody>
      </p:sp>
      <p:sp>
        <p:nvSpPr>
          <p:cNvPr id="6178" name="Text Box 38"/>
          <p:cNvSpPr txBox="1">
            <a:spLocks noChangeArrowheads="1"/>
          </p:cNvSpPr>
          <p:nvPr/>
        </p:nvSpPr>
        <p:spPr bwMode="auto">
          <a:xfrm>
            <a:off x="2403475" y="5040313"/>
            <a:ext cx="947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bonding</a:t>
            </a:r>
          </a:p>
        </p:txBody>
      </p:sp>
      <p:sp>
        <p:nvSpPr>
          <p:cNvPr id="6179" name="Text Box 39"/>
          <p:cNvSpPr txBox="1">
            <a:spLocks noChangeArrowheads="1"/>
          </p:cNvSpPr>
          <p:nvPr/>
        </p:nvSpPr>
        <p:spPr bwMode="auto">
          <a:xfrm>
            <a:off x="2224088" y="2293938"/>
            <a:ext cx="1376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anti-bonding</a:t>
            </a:r>
          </a:p>
        </p:txBody>
      </p:sp>
      <p:sp>
        <p:nvSpPr>
          <p:cNvPr id="6180" name="Text Box 40"/>
          <p:cNvSpPr txBox="1">
            <a:spLocks noChangeArrowheads="1"/>
          </p:cNvSpPr>
          <p:nvPr/>
        </p:nvSpPr>
        <p:spPr bwMode="auto">
          <a:xfrm>
            <a:off x="6205538" y="4202113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+ 1s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6181" name="Line 41"/>
          <p:cNvSpPr>
            <a:spLocks noChangeShapeType="1"/>
          </p:cNvSpPr>
          <p:nvPr/>
        </p:nvSpPr>
        <p:spPr bwMode="auto">
          <a:xfrm flipV="1">
            <a:off x="2882900" y="4733925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7192963" y="2965450"/>
            <a:ext cx="0" cy="8207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Revision – H</a:t>
            </a:r>
            <a:r>
              <a:rPr lang="en-US" b="1" i="1" baseline="-25000">
                <a:solidFill>
                  <a:schemeClr val="accent2"/>
                </a:solidFill>
                <a:latin typeface="Calibri" charset="0"/>
              </a:rPr>
              <a:t>2</a:t>
            </a:r>
            <a:endParaRPr lang="en-US" b="1" i="1" baseline="3000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645636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84701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5129213" y="4495800"/>
            <a:ext cx="11112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91063" y="4568825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591175" y="47990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53088" y="5497513"/>
            <a:ext cx="477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flipH="1">
            <a:off x="7870825" y="47609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251825" y="5500688"/>
            <a:ext cx="471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6500813" y="4770438"/>
            <a:ext cx="1382712" cy="722312"/>
          </a:xfrm>
          <a:custGeom>
            <a:avLst/>
            <a:gdLst>
              <a:gd name="T0" fmla="*/ 0 w 871"/>
              <a:gd name="T1" fmla="*/ 36512 h 455"/>
              <a:gd name="T2" fmla="*/ 666750 w 871"/>
              <a:gd name="T3" fmla="*/ 715962 h 455"/>
              <a:gd name="T4" fmla="*/ 1382712 w 871"/>
              <a:gd name="T5" fmla="*/ 0 h 455"/>
              <a:gd name="T6" fmla="*/ 0 60000 65536"/>
              <a:gd name="T7" fmla="*/ 0 60000 65536"/>
              <a:gd name="T8" fmla="*/ 0 60000 65536"/>
              <a:gd name="T9" fmla="*/ 0 w 871"/>
              <a:gd name="T10" fmla="*/ 0 h 455"/>
              <a:gd name="T11" fmla="*/ 871 w 871"/>
              <a:gd name="T12" fmla="*/ 455 h 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455">
                <a:moveTo>
                  <a:pt x="0" y="23"/>
                </a:moveTo>
                <a:cubicBezTo>
                  <a:pt x="137" y="239"/>
                  <a:pt x="275" y="455"/>
                  <a:pt x="420" y="451"/>
                </a:cubicBezTo>
                <a:cubicBezTo>
                  <a:pt x="565" y="447"/>
                  <a:pt x="718" y="223"/>
                  <a:pt x="87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649922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88987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5172075" y="15970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733925" y="1670050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5659438" y="267970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695950" y="2598738"/>
            <a:ext cx="47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 flipH="1" flipV="1">
            <a:off x="7875588" y="334645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294688" y="2601913"/>
            <a:ext cx="471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6548438" y="2681288"/>
            <a:ext cx="1335087" cy="1335087"/>
          </a:xfrm>
          <a:custGeom>
            <a:avLst/>
            <a:gdLst>
              <a:gd name="T0" fmla="*/ 0 w 841"/>
              <a:gd name="T1" fmla="*/ 0 h 841"/>
              <a:gd name="T2" fmla="*/ 309562 w 841"/>
              <a:gd name="T3" fmla="*/ 433387 h 841"/>
              <a:gd name="T4" fmla="*/ 630237 w 841"/>
              <a:gd name="T5" fmla="*/ 642937 h 841"/>
              <a:gd name="T6" fmla="*/ 1038225 w 841"/>
              <a:gd name="T7" fmla="*/ 877887 h 841"/>
              <a:gd name="T8" fmla="*/ 1335087 w 841"/>
              <a:gd name="T9" fmla="*/ 1335087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1"/>
              <a:gd name="T16" fmla="*/ 0 h 841"/>
              <a:gd name="T17" fmla="*/ 841 w 841"/>
              <a:gd name="T18" fmla="*/ 841 h 8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1" h="841">
                <a:moveTo>
                  <a:pt x="0" y="0"/>
                </a:moveTo>
                <a:cubicBezTo>
                  <a:pt x="64" y="102"/>
                  <a:pt x="129" y="205"/>
                  <a:pt x="195" y="273"/>
                </a:cubicBezTo>
                <a:cubicBezTo>
                  <a:pt x="261" y="341"/>
                  <a:pt x="321" y="358"/>
                  <a:pt x="397" y="405"/>
                </a:cubicBezTo>
                <a:cubicBezTo>
                  <a:pt x="473" y="452"/>
                  <a:pt x="580" y="480"/>
                  <a:pt x="654" y="553"/>
                </a:cubicBezTo>
                <a:cubicBezTo>
                  <a:pt x="728" y="626"/>
                  <a:pt x="784" y="733"/>
                  <a:pt x="841" y="84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205538" y="1798638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–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06203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2452688" y="26987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2452688" y="49593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79888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1976438" y="2693988"/>
            <a:ext cx="481012" cy="11001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3367088" y="3811588"/>
            <a:ext cx="419100" cy="11382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2017713" y="3786188"/>
            <a:ext cx="434975" cy="1149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390900" y="2713038"/>
            <a:ext cx="369888" cy="10493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1068388" y="38830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A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4224338" y="38131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B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flipV="1">
            <a:off x="542925" y="27527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27000" y="2795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E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2403475" y="5040313"/>
            <a:ext cx="947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bonding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224088" y="2293938"/>
            <a:ext cx="1376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anti-bonding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205538" y="4202113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+ 1s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2763838" y="4654550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2979738" y="4699000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>
                <a:solidFill>
                  <a:schemeClr val="accent2"/>
                </a:solidFill>
                <a:latin typeface="Calibri" charset="0"/>
              </a:rPr>
              <a:t>Revision – He</a:t>
            </a:r>
            <a:r>
              <a:rPr lang="en-US" b="1" i="1" baseline="-25000">
                <a:solidFill>
                  <a:schemeClr val="accent2"/>
                </a:solidFill>
                <a:latin typeface="Calibri" charset="0"/>
              </a:rPr>
              <a:t>2</a:t>
            </a:r>
            <a:endParaRPr lang="en-US" b="1" i="1" baseline="30000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645636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847013" y="616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5129213" y="4495800"/>
            <a:ext cx="11112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91063" y="4568825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5591175" y="47990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653088" y="5497513"/>
            <a:ext cx="477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flipH="1">
            <a:off x="7870825" y="4760913"/>
            <a:ext cx="914400" cy="1458912"/>
          </a:xfrm>
          <a:custGeom>
            <a:avLst/>
            <a:gdLst>
              <a:gd name="T0" fmla="*/ 0 w 576"/>
              <a:gd name="T1" fmla="*/ 1458912 h 405"/>
              <a:gd name="T2" fmla="*/ 630238 w 576"/>
              <a:gd name="T3" fmla="*/ 1066267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251825" y="5500688"/>
            <a:ext cx="471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6500813" y="4770438"/>
            <a:ext cx="1382712" cy="722312"/>
          </a:xfrm>
          <a:custGeom>
            <a:avLst/>
            <a:gdLst>
              <a:gd name="T0" fmla="*/ 0 w 871"/>
              <a:gd name="T1" fmla="*/ 36512 h 455"/>
              <a:gd name="T2" fmla="*/ 666750 w 871"/>
              <a:gd name="T3" fmla="*/ 715962 h 455"/>
              <a:gd name="T4" fmla="*/ 1382712 w 871"/>
              <a:gd name="T5" fmla="*/ 0 h 455"/>
              <a:gd name="T6" fmla="*/ 0 60000 65536"/>
              <a:gd name="T7" fmla="*/ 0 60000 65536"/>
              <a:gd name="T8" fmla="*/ 0 60000 65536"/>
              <a:gd name="T9" fmla="*/ 0 w 871"/>
              <a:gd name="T10" fmla="*/ 0 h 455"/>
              <a:gd name="T11" fmla="*/ 871 w 871"/>
              <a:gd name="T12" fmla="*/ 455 h 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71" h="455">
                <a:moveTo>
                  <a:pt x="0" y="23"/>
                </a:moveTo>
                <a:cubicBezTo>
                  <a:pt x="137" y="239"/>
                  <a:pt x="275" y="455"/>
                  <a:pt x="420" y="451"/>
                </a:cubicBezTo>
                <a:cubicBezTo>
                  <a:pt x="565" y="447"/>
                  <a:pt x="718" y="223"/>
                  <a:pt x="871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649922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7889875" y="32702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5172075" y="15970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33925" y="1670050"/>
            <a:ext cx="365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</a:rPr>
              <a:t>Y</a:t>
            </a:r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5659438" y="267970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695950" y="2598738"/>
            <a:ext cx="477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A</a:t>
            </a:r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 flipH="1" flipV="1">
            <a:off x="7875588" y="3346450"/>
            <a:ext cx="914400" cy="679450"/>
          </a:xfrm>
          <a:custGeom>
            <a:avLst/>
            <a:gdLst>
              <a:gd name="T0" fmla="*/ 0 w 576"/>
              <a:gd name="T1" fmla="*/ 679450 h 405"/>
              <a:gd name="T2" fmla="*/ 630238 w 576"/>
              <a:gd name="T3" fmla="*/ 496586 h 405"/>
              <a:gd name="T4" fmla="*/ 914400 w 576"/>
              <a:gd name="T5" fmla="*/ 0 h 405"/>
              <a:gd name="T6" fmla="*/ 0 60000 65536"/>
              <a:gd name="T7" fmla="*/ 0 60000 65536"/>
              <a:gd name="T8" fmla="*/ 0 60000 65536"/>
              <a:gd name="T9" fmla="*/ 0 w 576"/>
              <a:gd name="T10" fmla="*/ 0 h 405"/>
              <a:gd name="T11" fmla="*/ 576 w 576"/>
              <a:gd name="T12" fmla="*/ 405 h 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405">
                <a:moveTo>
                  <a:pt x="0" y="405"/>
                </a:moveTo>
                <a:cubicBezTo>
                  <a:pt x="150" y="384"/>
                  <a:pt x="301" y="364"/>
                  <a:pt x="397" y="296"/>
                </a:cubicBezTo>
                <a:cubicBezTo>
                  <a:pt x="493" y="228"/>
                  <a:pt x="534" y="114"/>
                  <a:pt x="57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294688" y="2601913"/>
            <a:ext cx="471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  <a:r>
              <a:rPr lang="en-US" baseline="-25000">
                <a:latin typeface="Calibri" charset="0"/>
              </a:rPr>
              <a:t>B</a:t>
            </a:r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6548438" y="2681288"/>
            <a:ext cx="1335087" cy="1335087"/>
          </a:xfrm>
          <a:custGeom>
            <a:avLst/>
            <a:gdLst>
              <a:gd name="T0" fmla="*/ 0 w 841"/>
              <a:gd name="T1" fmla="*/ 0 h 841"/>
              <a:gd name="T2" fmla="*/ 309562 w 841"/>
              <a:gd name="T3" fmla="*/ 433387 h 841"/>
              <a:gd name="T4" fmla="*/ 630237 w 841"/>
              <a:gd name="T5" fmla="*/ 642937 h 841"/>
              <a:gd name="T6" fmla="*/ 1038225 w 841"/>
              <a:gd name="T7" fmla="*/ 877887 h 841"/>
              <a:gd name="T8" fmla="*/ 1335087 w 841"/>
              <a:gd name="T9" fmla="*/ 1335087 h 8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1"/>
              <a:gd name="T16" fmla="*/ 0 h 841"/>
              <a:gd name="T17" fmla="*/ 841 w 841"/>
              <a:gd name="T18" fmla="*/ 841 h 8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1" h="841">
                <a:moveTo>
                  <a:pt x="0" y="0"/>
                </a:moveTo>
                <a:cubicBezTo>
                  <a:pt x="64" y="102"/>
                  <a:pt x="129" y="205"/>
                  <a:pt x="195" y="273"/>
                </a:cubicBezTo>
                <a:cubicBezTo>
                  <a:pt x="261" y="341"/>
                  <a:pt x="321" y="358"/>
                  <a:pt x="397" y="405"/>
                </a:cubicBezTo>
                <a:cubicBezTo>
                  <a:pt x="473" y="452"/>
                  <a:pt x="580" y="480"/>
                  <a:pt x="654" y="553"/>
                </a:cubicBezTo>
                <a:cubicBezTo>
                  <a:pt x="728" y="626"/>
                  <a:pt x="784" y="733"/>
                  <a:pt x="841" y="84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205538" y="1798638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–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106203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452688" y="26987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452688" y="4959350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3798888" y="3781425"/>
            <a:ext cx="927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1976438" y="2693988"/>
            <a:ext cx="481012" cy="11001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3367088" y="3811588"/>
            <a:ext cx="419100" cy="11382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017713" y="3786188"/>
            <a:ext cx="434975" cy="1149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390900" y="2713038"/>
            <a:ext cx="369888" cy="104933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1068388" y="388302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A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224338" y="3813175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1s</a:t>
            </a:r>
            <a:r>
              <a:rPr lang="en-US" baseline="-25000"/>
              <a:t>B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542925" y="2752725"/>
            <a:ext cx="11113" cy="2012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27000" y="27955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E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2403475" y="5040313"/>
            <a:ext cx="947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bonding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2224088" y="2293938"/>
            <a:ext cx="1376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chemeClr val="accent2"/>
                </a:solidFill>
                <a:latin typeface="Calibri" charset="0"/>
              </a:rPr>
              <a:t>anti-bonding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6205538" y="4202113"/>
            <a:ext cx="1795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Symbol" charset="0"/>
              </a:rPr>
              <a:t>Y</a:t>
            </a:r>
            <a:r>
              <a:rPr lang="en-US" sz="2400"/>
              <a:t> </a:t>
            </a:r>
            <a:r>
              <a:rPr lang="en-US" sz="2400">
                <a:latin typeface="Calibri" charset="0"/>
              </a:rPr>
              <a:t>= 1s</a:t>
            </a:r>
            <a:r>
              <a:rPr lang="en-US" sz="2400" baseline="-25000">
                <a:latin typeface="Calibri" charset="0"/>
              </a:rPr>
              <a:t>A</a:t>
            </a:r>
            <a:r>
              <a:rPr lang="en-US" sz="2400">
                <a:latin typeface="Calibri" charset="0"/>
              </a:rPr>
              <a:t> + 1s</a:t>
            </a:r>
            <a:r>
              <a:rPr lang="en-US" sz="2400" baseline="-25000">
                <a:latin typeface="Calibri" charset="0"/>
              </a:rPr>
              <a:t>B</a:t>
            </a: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2763838" y="4654550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2979738" y="4699000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V="1">
            <a:off x="2781300" y="2497138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2997200" y="2541588"/>
            <a:ext cx="0" cy="431800"/>
          </a:xfrm>
          <a:prstGeom prst="line">
            <a:avLst/>
          </a:prstGeom>
          <a:noFill/>
          <a:ln w="57150">
            <a:solidFill>
              <a:srgbClr val="66FF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>
            <a:off x="1338263" y="5621338"/>
            <a:ext cx="2878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  <a:latin typeface="Calibri" charset="0"/>
              </a:rPr>
              <a:t>NOT BOUND!!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2</a:t>
            </a:r>
            <a:r>
              <a:rPr lang="en-US" sz="4000" b="1" i="1" baseline="30000">
                <a:solidFill>
                  <a:schemeClr val="accent2"/>
                </a:solidFill>
                <a:latin typeface="Calibri" charset="0"/>
              </a:rPr>
              <a:t>nd</a:t>
            </a:r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 row homonuclear diatomics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Now what do we do? So many orbitals!</a:t>
            </a:r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973138" y="3225800"/>
            <a:ext cx="2511425" cy="2420938"/>
            <a:chOff x="613" y="2177"/>
            <a:chExt cx="1582" cy="1525"/>
          </a:xfrm>
        </p:grpSpPr>
        <p:sp>
          <p:nvSpPr>
            <p:cNvPr id="9234" name="Line 5"/>
            <p:cNvSpPr>
              <a:spLocks noChangeShapeType="1"/>
            </p:cNvSpPr>
            <p:nvPr/>
          </p:nvSpPr>
          <p:spPr bwMode="auto">
            <a:xfrm>
              <a:off x="613" y="3702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6"/>
            <p:cNvSpPr>
              <a:spLocks noChangeShapeType="1"/>
            </p:cNvSpPr>
            <p:nvPr/>
          </p:nvSpPr>
          <p:spPr bwMode="auto">
            <a:xfrm>
              <a:off x="613" y="2462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6" name="Group 10"/>
            <p:cNvGrpSpPr>
              <a:grpSpLocks/>
            </p:cNvGrpSpPr>
            <p:nvPr/>
          </p:nvGrpSpPr>
          <p:grpSpPr bwMode="auto">
            <a:xfrm>
              <a:off x="613" y="2177"/>
              <a:ext cx="1582" cy="1"/>
              <a:chOff x="627" y="2177"/>
              <a:chExt cx="1582" cy="1"/>
            </a:xfrm>
          </p:grpSpPr>
          <p:sp>
            <p:nvSpPr>
              <p:cNvPr id="9237" name="Line 7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8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9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21" name="Group 18"/>
          <p:cNvGrpSpPr>
            <a:grpSpLocks/>
          </p:cNvGrpSpPr>
          <p:nvPr/>
        </p:nvGrpSpPr>
        <p:grpSpPr bwMode="auto">
          <a:xfrm>
            <a:off x="5592763" y="3225800"/>
            <a:ext cx="2511425" cy="2420938"/>
            <a:chOff x="3236" y="2032"/>
            <a:chExt cx="1582" cy="1525"/>
          </a:xfrm>
        </p:grpSpPr>
        <p:sp>
          <p:nvSpPr>
            <p:cNvPr id="9228" name="Line 11"/>
            <p:cNvSpPr>
              <a:spLocks noChangeShapeType="1"/>
            </p:cNvSpPr>
            <p:nvPr/>
          </p:nvSpPr>
          <p:spPr bwMode="auto">
            <a:xfrm>
              <a:off x="4354" y="355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12"/>
            <p:cNvSpPr>
              <a:spLocks noChangeShapeType="1"/>
            </p:cNvSpPr>
            <p:nvPr/>
          </p:nvSpPr>
          <p:spPr bwMode="auto">
            <a:xfrm>
              <a:off x="4354" y="2317"/>
              <a:ext cx="4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30" name="Group 13"/>
            <p:cNvGrpSpPr>
              <a:grpSpLocks/>
            </p:cNvGrpSpPr>
            <p:nvPr/>
          </p:nvGrpSpPr>
          <p:grpSpPr bwMode="auto">
            <a:xfrm>
              <a:off x="3236" y="2032"/>
              <a:ext cx="1582" cy="1"/>
              <a:chOff x="627" y="2177"/>
              <a:chExt cx="1582" cy="1"/>
            </a:xfrm>
          </p:grpSpPr>
          <p:sp>
            <p:nvSpPr>
              <p:cNvPr id="9231" name="Line 14"/>
              <p:cNvSpPr>
                <a:spLocks noChangeShapeType="1"/>
              </p:cNvSpPr>
              <p:nvPr/>
            </p:nvSpPr>
            <p:spPr bwMode="auto">
              <a:xfrm>
                <a:off x="627" y="2178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15"/>
              <p:cNvSpPr>
                <a:spLocks noChangeShapeType="1"/>
              </p:cNvSpPr>
              <p:nvPr/>
            </p:nvSpPr>
            <p:spPr bwMode="auto">
              <a:xfrm>
                <a:off x="117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3" name="Line 16"/>
              <p:cNvSpPr>
                <a:spLocks noChangeShapeType="1"/>
              </p:cNvSpPr>
              <p:nvPr/>
            </p:nvSpPr>
            <p:spPr bwMode="auto">
              <a:xfrm>
                <a:off x="1745" y="2177"/>
                <a:ext cx="4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22" name="Text Box 19"/>
          <p:cNvSpPr txBox="1">
            <a:spLocks noChangeArrowheads="1"/>
          </p:cNvSpPr>
          <p:nvPr/>
        </p:nvSpPr>
        <p:spPr bwMode="auto">
          <a:xfrm>
            <a:off x="522288" y="5473700"/>
            <a:ext cx="388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9223" name="Text Box 20"/>
          <p:cNvSpPr txBox="1">
            <a:spLocks noChangeArrowheads="1"/>
          </p:cNvSpPr>
          <p:nvPr/>
        </p:nvSpPr>
        <p:spPr bwMode="auto">
          <a:xfrm>
            <a:off x="8208963" y="5473700"/>
            <a:ext cx="388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1s</a:t>
            </a:r>
          </a:p>
        </p:txBody>
      </p:sp>
      <p:sp>
        <p:nvSpPr>
          <p:cNvPr id="9224" name="Text Box 21"/>
          <p:cNvSpPr txBox="1">
            <a:spLocks noChangeArrowheads="1"/>
          </p:cNvSpPr>
          <p:nvPr/>
        </p:nvSpPr>
        <p:spPr bwMode="auto">
          <a:xfrm>
            <a:off x="522288" y="3489325"/>
            <a:ext cx="388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9225" name="Text Box 22"/>
          <p:cNvSpPr txBox="1">
            <a:spLocks noChangeArrowheads="1"/>
          </p:cNvSpPr>
          <p:nvPr/>
        </p:nvSpPr>
        <p:spPr bwMode="auto">
          <a:xfrm>
            <a:off x="8208963" y="3487738"/>
            <a:ext cx="3889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2s</a:t>
            </a:r>
          </a:p>
        </p:txBody>
      </p:sp>
      <p:sp>
        <p:nvSpPr>
          <p:cNvPr id="9226" name="Text Box 23"/>
          <p:cNvSpPr txBox="1">
            <a:spLocks noChangeArrowheads="1"/>
          </p:cNvSpPr>
          <p:nvPr/>
        </p:nvSpPr>
        <p:spPr bwMode="auto">
          <a:xfrm>
            <a:off x="8208963" y="3008313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  <p:sp>
        <p:nvSpPr>
          <p:cNvPr id="9227" name="Text Box 24"/>
          <p:cNvSpPr txBox="1">
            <a:spLocks noChangeArrowheads="1"/>
          </p:cNvSpPr>
          <p:nvPr/>
        </p:nvSpPr>
        <p:spPr bwMode="auto">
          <a:xfrm>
            <a:off x="490538" y="3008313"/>
            <a:ext cx="420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2p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>
                <a:solidFill>
                  <a:schemeClr val="accent2"/>
                </a:solidFill>
                <a:latin typeface="Calibri" charset="0"/>
              </a:rPr>
              <a:t>Interacting orbitals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289050"/>
            <a:ext cx="8229600" cy="4525963"/>
          </a:xfrm>
        </p:spPr>
        <p:txBody>
          <a:bodyPr/>
          <a:lstStyle/>
          <a:p>
            <a:pPr marL="4763" indent="7938" eaLnBrk="1" hangingPunct="1">
              <a:buFontTx/>
              <a:buNone/>
            </a:pPr>
            <a:r>
              <a:rPr lang="en-US" sz="2000">
                <a:latin typeface="Calibri" charset="0"/>
              </a:rPr>
              <a:t>Orbitals can interact and combine to make new approximate solutions to the Schrödinger equation. There are two considerations:</a:t>
            </a:r>
          </a:p>
          <a:p>
            <a:pPr marL="4763" indent="7938" eaLnBrk="1" hangingPunct="1">
              <a:buFontTx/>
              <a:buAutoNum type="arabicPeriod"/>
            </a:pPr>
            <a:r>
              <a:rPr lang="en-US" sz="2000">
                <a:latin typeface="Calibri" charset="0"/>
              </a:rPr>
              <a:t>Orbitals interact </a:t>
            </a:r>
            <a:r>
              <a:rPr lang="en-US" sz="2000" b="1">
                <a:latin typeface="Calibri" charset="0"/>
              </a:rPr>
              <a:t>inversely</a:t>
            </a:r>
            <a:r>
              <a:rPr lang="en-US" sz="2000">
                <a:latin typeface="Calibri" charset="0"/>
              </a:rPr>
              <a:t> proportionally to their </a:t>
            </a:r>
            <a:r>
              <a:rPr lang="en-US" sz="2000" b="1">
                <a:latin typeface="Calibri" charset="0"/>
              </a:rPr>
              <a:t>energy difference</a:t>
            </a:r>
            <a:r>
              <a:rPr lang="en-US" sz="2000">
                <a:latin typeface="Calibri" charset="0"/>
              </a:rPr>
              <a:t>. Orbitals of the same energy interact completely, yielding completely mixed linear combinations. In quantum mechanics, energy and frequency are related (</a:t>
            </a:r>
            <a:r>
              <a:rPr lang="en-US" sz="2000" i="1">
                <a:latin typeface="Calibri" charset="0"/>
              </a:rPr>
              <a:t>E</a:t>
            </a:r>
            <a:r>
              <a:rPr lang="en-US" sz="2000">
                <a:latin typeface="Calibri" charset="0"/>
              </a:rPr>
              <a:t>=</a:t>
            </a:r>
            <a:r>
              <a:rPr lang="en-US" sz="2000" i="1">
                <a:latin typeface="Calibri" charset="0"/>
              </a:rPr>
              <a:t>h</a:t>
            </a:r>
            <a:r>
              <a:rPr lang="en-US" sz="2000">
                <a:latin typeface="Symbol" charset="0"/>
              </a:rPr>
              <a:t>n</a:t>
            </a:r>
            <a:r>
              <a:rPr lang="en-US" sz="2000">
                <a:latin typeface="Calibri" charset="0"/>
              </a:rPr>
              <a:t>). So, energy matching is equivalent to the phenomenon of </a:t>
            </a:r>
            <a:r>
              <a:rPr lang="en-US" sz="2000" b="1">
                <a:latin typeface="Calibri" charset="0"/>
              </a:rPr>
              <a:t>resonance</a:t>
            </a:r>
            <a:r>
              <a:rPr lang="en-US" sz="2000">
                <a:latin typeface="Calibri" charset="0"/>
              </a:rPr>
              <a:t>.</a:t>
            </a:r>
          </a:p>
          <a:p>
            <a:pPr marL="4763" indent="7938" eaLnBrk="1" hangingPunct="1">
              <a:buFontTx/>
              <a:buAutoNum type="arabicPeriod"/>
            </a:pPr>
            <a:endParaRPr lang="en-US" sz="2000">
              <a:latin typeface="Calibri" charset="0"/>
            </a:endParaRPr>
          </a:p>
          <a:p>
            <a:pPr marL="4763" indent="7938" eaLnBrk="1" hangingPunct="1">
              <a:buFontTx/>
              <a:buAutoNum type="arabicPeriod"/>
            </a:pPr>
            <a:r>
              <a:rPr lang="en-US" sz="2000">
                <a:latin typeface="Calibri" charset="0"/>
              </a:rPr>
              <a:t>The extent of orbital mixing is given by the </a:t>
            </a:r>
            <a:r>
              <a:rPr lang="en-US" sz="2000" b="1">
                <a:latin typeface="Calibri" charset="0"/>
              </a:rPr>
              <a:t>resonance integral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>
                <a:latin typeface="Calibri" charset="0"/>
              </a:rPr>
              <a:t>. We will show how beta is calculated in a later lecture.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704</Words>
  <Application>Microsoft Macintosh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Chemistry 2</vt:lpstr>
      <vt:lpstr>Your lecturers</vt:lpstr>
      <vt:lpstr>Revision – H2+</vt:lpstr>
      <vt:lpstr>Revision – H2+</vt:lpstr>
      <vt:lpstr>Revision – H2+</vt:lpstr>
      <vt:lpstr>Revision – H2</vt:lpstr>
      <vt:lpstr>Revision – He2</vt:lpstr>
      <vt:lpstr>2nd row homonuclear diatomics</vt:lpstr>
      <vt:lpstr>Interacting orbitals</vt:lpstr>
      <vt:lpstr>Interacting orbitals</vt:lpstr>
      <vt:lpstr>(First year) MO diagram</vt:lpstr>
      <vt:lpstr>Molecular Orbital Theory - Revision</vt:lpstr>
      <vt:lpstr>Molecular Orbital Theory - Revision</vt:lpstr>
      <vt:lpstr>Interacting orbitals</vt:lpstr>
      <vt:lpstr>Interacting orbitals</vt:lpstr>
      <vt:lpstr>More refined MO diagram</vt:lpstr>
      <vt:lpstr>More refined MO diagram</vt:lpstr>
      <vt:lpstr>More refined MO diagram</vt:lpstr>
      <vt:lpstr>More refined MO diagram</vt:lpstr>
      <vt:lpstr>sp mixing</vt:lpstr>
      <vt:lpstr>sp mixing</vt:lpstr>
      <vt:lpstr>Learning outcomes</vt:lpstr>
      <vt:lpstr>Next lecture</vt:lpstr>
      <vt:lpstr>Practice Questions</vt:lpstr>
    </vt:vector>
  </TitlesOfParts>
  <Company>Sydney 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2A</dc:title>
  <dc:creator>School of Chemistry</dc:creator>
  <cp:lastModifiedBy>Adam Bridgeman</cp:lastModifiedBy>
  <cp:revision>76</cp:revision>
  <dcterms:created xsi:type="dcterms:W3CDTF">2005-03-03T00:58:56Z</dcterms:created>
  <dcterms:modified xsi:type="dcterms:W3CDTF">2014-04-22T06:20:13Z</dcterms:modified>
</cp:coreProperties>
</file>